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  <p:sldMasterId id="2147483685" r:id="rId6"/>
    <p:sldMasterId id="2147483686" r:id="rId7"/>
    <p:sldMasterId id="214748368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</p:sldIdLst>
  <p:sldSz cy="5143500" cx="9144000"/>
  <p:notesSz cx="6858000" cy="9144000"/>
  <p:embeddedFontLst>
    <p:embeddedFont>
      <p:font typeface="Playfair Display"/>
      <p:regular r:id="rId110"/>
      <p:bold r:id="rId111"/>
      <p:italic r:id="rId112"/>
      <p:boldItalic r:id="rId113"/>
    </p:embeddedFont>
    <p:embeddedFont>
      <p:font typeface="Inconsolata"/>
      <p:regular r:id="rId114"/>
      <p:bold r:id="rId115"/>
    </p:embeddedFont>
    <p:embeddedFont>
      <p:font typeface="Lato"/>
      <p:regular r:id="rId116"/>
      <p:bold r:id="rId117"/>
      <p:italic r:id="rId118"/>
      <p:boldItalic r:id="rId119"/>
    </p:embeddedFont>
    <p:embeddedFont>
      <p:font typeface="Source Code Pro"/>
      <p:regular r:id="rId120"/>
      <p:bold r:id="rId121"/>
      <p:italic r:id="rId122"/>
      <p:boldItalic r:id="rId123"/>
    </p:embeddedFont>
    <p:embeddedFont>
      <p:font typeface="Helvetica Neue"/>
      <p:regular r:id="rId124"/>
      <p:bold r:id="rId125"/>
      <p:italic r:id="rId126"/>
      <p:boldItalic r:id="rId127"/>
    </p:embeddedFont>
    <p:embeddedFont>
      <p:font typeface="Helvetica Neue Light"/>
      <p:regular r:id="rId128"/>
      <p:bold r:id="rId129"/>
      <p:italic r:id="rId130"/>
      <p:boldItalic r:id="rId131"/>
    </p:embeddedFont>
    <p:embeddedFont>
      <p:font typeface="Source Code Pro Medium"/>
      <p:regular r:id="rId132"/>
      <p:bold r:id="rId133"/>
      <p:italic r:id="rId134"/>
      <p:boldItalic r:id="rId1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843468-3776-4FE6-B6AC-07CB4A6BFDA7}">
  <a:tblStyle styleId="{AD843468-3776-4FE6-B6AC-07CB4A6BFD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font" Target="fonts/HelveticaNeueLight-bold.fntdata"/><Relationship Id="rId128" Type="http://schemas.openxmlformats.org/officeDocument/2006/relationships/font" Target="fonts/HelveticaNeueLight-regular.fntdata"/><Relationship Id="rId127" Type="http://schemas.openxmlformats.org/officeDocument/2006/relationships/font" Target="fonts/HelveticaNeue-boldItalic.fntdata"/><Relationship Id="rId126" Type="http://schemas.openxmlformats.org/officeDocument/2006/relationships/font" Target="fonts/HelveticaNeue-italic.fntdata"/><Relationship Id="rId26" Type="http://schemas.openxmlformats.org/officeDocument/2006/relationships/slide" Target="slides/slide17.xml"/><Relationship Id="rId121" Type="http://schemas.openxmlformats.org/officeDocument/2006/relationships/font" Target="fonts/SourceCodePro-bold.fntdata"/><Relationship Id="rId25" Type="http://schemas.openxmlformats.org/officeDocument/2006/relationships/slide" Target="slides/slide16.xml"/><Relationship Id="rId120" Type="http://schemas.openxmlformats.org/officeDocument/2006/relationships/font" Target="fonts/SourceCodePro-regular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font" Target="fonts/HelveticaNeue-bold.fntdata"/><Relationship Id="rId29" Type="http://schemas.openxmlformats.org/officeDocument/2006/relationships/slide" Target="slides/slide20.xml"/><Relationship Id="rId124" Type="http://schemas.openxmlformats.org/officeDocument/2006/relationships/font" Target="fonts/HelveticaNeue-regular.fntdata"/><Relationship Id="rId123" Type="http://schemas.openxmlformats.org/officeDocument/2006/relationships/font" Target="fonts/SourceCodePro-boldItalic.fntdata"/><Relationship Id="rId122" Type="http://schemas.openxmlformats.org/officeDocument/2006/relationships/font" Target="fonts/SourceCodePro-italic.fntdata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font" Target="fonts/Lato-italic.fntdata"/><Relationship Id="rId117" Type="http://schemas.openxmlformats.org/officeDocument/2006/relationships/font" Target="fonts/Lato-bold.fntdata"/><Relationship Id="rId116" Type="http://schemas.openxmlformats.org/officeDocument/2006/relationships/font" Target="fonts/Lato-regular.fntdata"/><Relationship Id="rId115" Type="http://schemas.openxmlformats.org/officeDocument/2006/relationships/font" Target="fonts/Inconsolata-bold.fntdata"/><Relationship Id="rId119" Type="http://schemas.openxmlformats.org/officeDocument/2006/relationships/font" Target="fonts/Lato-boldItalic.fntdata"/><Relationship Id="rId15" Type="http://schemas.openxmlformats.org/officeDocument/2006/relationships/slide" Target="slides/slide6.xml"/><Relationship Id="rId110" Type="http://schemas.openxmlformats.org/officeDocument/2006/relationships/font" Target="fonts/PlayfairDisplay-regular.fntdata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font" Target="fonts/Inconsolata-regular.fntdata"/><Relationship Id="rId18" Type="http://schemas.openxmlformats.org/officeDocument/2006/relationships/slide" Target="slides/slide9.xml"/><Relationship Id="rId113" Type="http://schemas.openxmlformats.org/officeDocument/2006/relationships/font" Target="fonts/PlayfairDisplay-boldItalic.fntdata"/><Relationship Id="rId112" Type="http://schemas.openxmlformats.org/officeDocument/2006/relationships/font" Target="fonts/PlayfairDisplay-italic.fntdata"/><Relationship Id="rId111" Type="http://schemas.openxmlformats.org/officeDocument/2006/relationships/font" Target="fonts/PlayfairDisplay-bold.fntdata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2" Type="http://schemas.openxmlformats.org/officeDocument/2006/relationships/font" Target="fonts/SourceCodeProMedium-regular.fntdata"/><Relationship Id="rId131" Type="http://schemas.openxmlformats.org/officeDocument/2006/relationships/font" Target="fonts/HelveticaNeueLight-boldItalic.fntdata"/><Relationship Id="rId130" Type="http://schemas.openxmlformats.org/officeDocument/2006/relationships/font" Target="fonts/HelveticaNeueLight-italic.fntdata"/><Relationship Id="rId135" Type="http://schemas.openxmlformats.org/officeDocument/2006/relationships/font" Target="fonts/SourceCodeProMedium-boldItalic.fntdata"/><Relationship Id="rId134" Type="http://schemas.openxmlformats.org/officeDocument/2006/relationships/font" Target="fonts/SourceCodeProMedium-italic.fntdata"/><Relationship Id="rId133" Type="http://schemas.openxmlformats.org/officeDocument/2006/relationships/font" Target="fonts/SourceCodeProMedium-bold.fntdata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52eabd0a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52eabd0a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52eabd0a7_7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52eabd0a7_7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Proposes 4 principles: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types to things (musician, 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relations (musician wears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organise types in a hierarchy (musician &gt; person),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impose constraints on the possible interpretations (persons wear glasses)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e52eabd0a7_7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e52eabd0a7_7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52eabd0a7_7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52eabd0a7_7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These are the principles, but let’s get formal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52eabd0a7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52eabd0a7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To represent KG, we use RDF</a:t>
            </a:r>
            <a:br>
              <a:rPr lang="nl"/>
            </a:br>
            <a:r>
              <a:rPr lang="nl"/>
              <a:t>Idea :machines need to understand as much as people do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52eabd0a7_7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52eabd0a7_7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 have resources, following the secondo principle -- we create relationships</a:t>
            </a:r>
            <a:br>
              <a:rPr lang="nl"/>
            </a:br>
            <a:r>
              <a:rPr lang="nl"/>
              <a:t>Rel are represented with triples (s,p,o) where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52eabd0a7_7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52eabd0a7_7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 have resources, following the secondo principle -- we create relationships</a:t>
            </a:r>
            <a:br>
              <a:rPr lang="nl"/>
            </a:br>
            <a:r>
              <a:rPr lang="nl"/>
              <a:t>Rel are represented with triples (s,p,o) where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52eabd0a7_7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52eabd0a7_7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Not only a graph but a global graph : this us the linked data initiative started in 2006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52eabd0a7_7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52eabd0a7_7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Back to the principles… once we have triples and grpah we still have this problem of OWA </a:t>
            </a:r>
            <a:br>
              <a:rPr lang="nl"/>
            </a:br>
            <a:r>
              <a:rPr lang="nl"/>
              <a:t>the last step is to impose constraints </a:t>
            </a:r>
            <a:br>
              <a:rPr lang="nl"/>
            </a:br>
            <a:r>
              <a:rPr lang="nl"/>
              <a:t>For this RDFs complements…</a:t>
            </a:r>
            <a:br>
              <a:rPr lang="nl"/>
            </a:br>
            <a:r>
              <a:rPr lang="nl"/>
              <a:t>Think of the difference as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52eabd0a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52eabd0a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These are the principles, but let’s get formal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52eabd0a7_1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52eabd0a7_1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52eabd0a7_1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52eabd0a7_1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Old slides :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RDF:type, RDF:property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RDF: subclassOf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RDF domain and 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RDF subproperty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52eabd0a7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52eabd0a7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Especially with a definition </a:t>
            </a:r>
            <a:br>
              <a:rPr lang="nl"/>
            </a:br>
            <a:r>
              <a:rPr lang="nl"/>
              <a:t>Not a real one - but structure (graph) &amp; content (knowledge) are always there  </a:t>
            </a:r>
            <a:br>
              <a:rPr lang="nl"/>
            </a:br>
            <a:r>
              <a:rPr lang="nl"/>
              <a:t>(( Note on the starts : they are refs &amp; interesting readings ))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52eabd0a7_1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52eabd0a7_1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</a:t>
            </a:r>
            <a:r>
              <a:rPr lang="nl"/>
              <a:t>dfs:seeAlso  → helps pointing to to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52eabd0a7_12_68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e52eabd0a7_12_68:notes"/>
          <p:cNvSpPr/>
          <p:nvPr>
            <p:ph idx="2" type="sldImg"/>
          </p:nvPr>
        </p:nvSpPr>
        <p:spPr>
          <a:xfrm>
            <a:off x="91290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52eabd0a7_12_77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When we run a reasoner:</a:t>
            </a:r>
            <a:br>
              <a:rPr lang="nl"/>
            </a:br>
            <a:r>
              <a:rPr lang="nl"/>
              <a:t>Straight edges →  </a:t>
            </a:r>
            <a:r>
              <a:rPr lang="nl"/>
              <a:t>asserted triples = triples I declared ( = wrote) in my knowledge base</a:t>
            </a:r>
            <a:br>
              <a:rPr lang="nl"/>
            </a:br>
            <a:r>
              <a:rPr lang="nl"/>
              <a:t>Dashed edges →  inferred triples = triples the reasoner comes up based on the asserted triples (using </a:t>
            </a:r>
            <a:r>
              <a:rPr i="1" lang="nl"/>
              <a:t>rdfs:subClass, rdf:type , domain and range </a:t>
            </a:r>
            <a:r>
              <a:rPr lang="nl"/>
              <a:t>for that</a:t>
            </a:r>
            <a:r>
              <a:rPr i="1" lang="nl"/>
              <a:t>…</a:t>
            </a:r>
            <a:r>
              <a:rPr lang="nl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New inferences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ex:containsCity/hasCapital : recognised as rdf:Properties because their rdfs:domain and rdfs:range is asserted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nl">
                <a:solidFill>
                  <a:schemeClr val="dk1"/>
                </a:solidFill>
              </a:rPr>
              <a:t>ex:Capital : nothing was said about Capital because of they are in the range of a property (therefore they are classes) + rdfs:subClassOf because of the rdfs:subPropertyOf </a:t>
            </a:r>
            <a:endParaRPr/>
          </a:p>
        </p:txBody>
      </p:sp>
      <p:sp>
        <p:nvSpPr>
          <p:cNvPr id="328" name="Google Shape;328;g1e52eabd0a7_12_77:notes"/>
          <p:cNvSpPr/>
          <p:nvPr>
            <p:ph idx="2" type="sldImg"/>
          </p:nvPr>
        </p:nvSpPr>
        <p:spPr>
          <a:xfrm>
            <a:off x="91290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52eabd0a7_12_84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e52eabd0a7_12_84:notes"/>
          <p:cNvSpPr/>
          <p:nvPr>
            <p:ph idx="2" type="sldImg"/>
          </p:nvPr>
        </p:nvSpPr>
        <p:spPr>
          <a:xfrm>
            <a:off x="91290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52eabd0a7_12_93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inferences at ontology </a:t>
            </a:r>
            <a:r>
              <a:rPr lang="nl"/>
              <a:t>level are much more than the instances</a:t>
            </a:r>
            <a:r>
              <a:rPr lang="nl"/>
              <a:t> </a:t>
            </a:r>
            <a:endParaRPr/>
          </a:p>
        </p:txBody>
      </p:sp>
      <p:sp>
        <p:nvSpPr>
          <p:cNvPr id="346" name="Google Shape;346;g1e52eabd0a7_12_93:notes"/>
          <p:cNvSpPr/>
          <p:nvPr>
            <p:ph idx="2" type="sldImg"/>
          </p:nvPr>
        </p:nvSpPr>
        <p:spPr>
          <a:xfrm>
            <a:off x="91290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52eabd0a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52eabd0a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These are the principles, but let’s get formal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52eabd0a7_1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e52eabd0a7_1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e52eabd0a7_17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e52eabd0a7_17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52eabd0a7_17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52eabd0a7_17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52eabd0a7_17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52eabd0a7_17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52eabd0a7_7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52eabd0a7_7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OK definition, but what do we mean by KG? </a:t>
            </a:r>
            <a:br>
              <a:rPr lang="nl"/>
            </a:br>
            <a:r>
              <a:rPr lang="nl"/>
              <a:t>Who has never heard of KG?</a:t>
            </a:r>
            <a:br>
              <a:rPr lang="nl"/>
            </a:br>
            <a:r>
              <a:rPr lang="nl"/>
              <a:t>The truth...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52eabd0a7_17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52eabd0a7_17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e52eabd0a7_17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e52eabd0a7_17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52eabd0a7_17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e52eabd0a7_17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Subject can only have one of these objects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52eabd0a7_17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e52eabd0a7_17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Object can only have one of these objects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52eabd0a7_17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52eabd0a7_17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52eabd0a7_17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e52eabd0a7_17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e52eabd0a7_17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e52eabd0a7_17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e52eabd0a7_17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e52eabd0a7_17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52eabd0a7_17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e52eabd0a7_17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52eabd0a7_17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e52eabd0a7_17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52eabd0a7_7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52eabd0a7_7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e52eabd0a7_17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e52eabd0a7_17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52eabd0a7_17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e52eabd0a7_17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&lt;foaf:Person owl:equivalentClass krw:Person&gt;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52eabd0a7_17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52eabd0a7_17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If you don’t specify the class, it will appear in the complement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e52eabd0a7_17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e52eabd0a7_17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52eabd0a7_17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e52eabd0a7_17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 instance of one class is also in two other classes</a:t>
            </a:r>
            <a:br>
              <a:rPr lang="nl"/>
            </a:br>
            <a:r>
              <a:rPr lang="nl"/>
              <a:t>every femal is both Girl and Woman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52eabd0a7_17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e52eabd0a7_17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 instance of one class is also in one of these other classes but not both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52eabd0a7_17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52eabd0a7_17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52eabd0a7_17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e52eabd0a7_17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52eabd0a7_17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52eabd0a7_17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e52eabd0a7_17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e52eabd0a7_17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52eabd0a7_7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52eabd0a7_7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q is how we got there?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e52eabd0a7_17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e52eabd0a7_17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e52eabd0a7_17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e52eabd0a7_17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allValuesFrom</a:t>
            </a:r>
            <a:r>
              <a:rPr lang="nl" sz="1150">
                <a:solidFill>
                  <a:schemeClr val="dk1"/>
                </a:solidFill>
              </a:rPr>
              <a:t> and </a:t>
            </a:r>
            <a:r>
              <a:rPr lang="nl" sz="1000">
                <a:solidFill>
                  <a:schemeClr val="dk1"/>
                </a:solidFill>
              </a:rPr>
              <a:t>someValuesFrom</a:t>
            </a:r>
            <a:r>
              <a:rPr lang="nl" sz="1150">
                <a:solidFill>
                  <a:schemeClr val="dk1"/>
                </a:solidFill>
              </a:rPr>
              <a:t> differ in the sense that the first requires</a:t>
            </a:r>
            <a:r>
              <a:rPr b="1" lang="nl" sz="1150">
                <a:solidFill>
                  <a:schemeClr val="dk1"/>
                </a:solidFill>
              </a:rPr>
              <a:t> all values of the property values</a:t>
            </a:r>
            <a:r>
              <a:rPr lang="nl" sz="1150">
                <a:solidFill>
                  <a:schemeClr val="dk1"/>
                </a:solidFill>
              </a:rPr>
              <a:t>, the latter</a:t>
            </a:r>
            <a:r>
              <a:rPr b="1" lang="nl" sz="1150">
                <a:solidFill>
                  <a:schemeClr val="dk1"/>
                </a:solidFill>
              </a:rPr>
              <a:t> at least one to be of a certain clas</a:t>
            </a:r>
            <a:r>
              <a:rPr lang="nl" sz="1150">
                <a:solidFill>
                  <a:schemeClr val="dk1"/>
                </a:solidFill>
              </a:rPr>
              <a:t>s.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1143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:Person a owl:Class ; rdfs:subClassOf [ a owl:Restriction ; owl:onProperty :hasParent ; owl:allValuesFrom :Person ] 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52eabd0a7_17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e52eabd0a7_17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allValuesFrom</a:t>
            </a:r>
            <a:r>
              <a:rPr lang="nl" sz="1150">
                <a:solidFill>
                  <a:schemeClr val="dk1"/>
                </a:solidFill>
              </a:rPr>
              <a:t> and </a:t>
            </a:r>
            <a:r>
              <a:rPr lang="nl" sz="1000">
                <a:solidFill>
                  <a:schemeClr val="dk1"/>
                </a:solidFill>
              </a:rPr>
              <a:t>someValuesFrom</a:t>
            </a:r>
            <a:r>
              <a:rPr lang="nl" sz="1150">
                <a:solidFill>
                  <a:schemeClr val="dk1"/>
                </a:solidFill>
              </a:rPr>
              <a:t> differ in the sense, that the first requires all values of the property values, the latter at least one to be of a certain class.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1143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:Person a owl:Class ; </a:t>
            </a:r>
            <a:endParaRPr sz="1000">
              <a:solidFill>
                <a:schemeClr val="dk1"/>
              </a:solidFill>
            </a:endParaRPr>
          </a:p>
          <a:p>
            <a:pPr indent="0" lvl="0" marL="5715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rdfs:subClassOf [ a owl:Restriction ; </a:t>
            </a:r>
            <a:endParaRPr sz="1000">
              <a:solidFill>
                <a:schemeClr val="dk1"/>
              </a:solidFill>
            </a:endParaRPr>
          </a:p>
          <a:p>
            <a:pPr indent="0" lvl="0" marL="14859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  owl:onProperty :hasParent ; </a:t>
            </a:r>
            <a:endParaRPr sz="1000">
              <a:solidFill>
                <a:schemeClr val="dk1"/>
              </a:solidFill>
            </a:endParaRPr>
          </a:p>
          <a:p>
            <a:pPr indent="0" lvl="0" marL="148590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1"/>
                </a:solidFill>
              </a:rPr>
              <a:t>owl:allValuesFrom :Person ] 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e52eabd0a7_17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e52eabd0a7_17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e52eabd0a7_17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e52eabd0a7_17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e52eabd0a7_17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e52eabd0a7_17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e52eabd0a7_17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e52eabd0a7_17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e52eabd0a7_17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e52eabd0a7_17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e52eabd0a7_17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e52eabd0a7_17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e52eabd0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e52eabd0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Last part : how do we get information out of RDF?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52eabd0a7_7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52eabd0a7_7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1994 TBL gives his talk ...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e52eabd0a7_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e52eabd0a7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a nutshell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Not too much details now, just an overview -</a:t>
            </a:r>
            <a:br>
              <a:rPr lang="nl"/>
            </a:br>
            <a:r>
              <a:rPr lang="nl"/>
              <a:t>Besides the prologue (prefixes) </a:t>
            </a:r>
            <a:br>
              <a:rPr lang="nl"/>
            </a:br>
            <a:r>
              <a:rPr lang="nl"/>
              <a:t>Query clase = what you want back</a:t>
            </a:r>
            <a:br>
              <a:rPr lang="nl"/>
            </a:br>
            <a:r>
              <a:rPr lang="nl"/>
              <a:t>Where = part of the graph</a:t>
            </a:r>
            <a:br>
              <a:rPr lang="nl"/>
            </a:br>
            <a:r>
              <a:rPr lang="nl"/>
              <a:t>Modifiers = to restrics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e52eabd0a7_2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e52eabd0a7_2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a nutshell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Not too much details now, just an overview -</a:t>
            </a:r>
            <a:br>
              <a:rPr lang="nl"/>
            </a:br>
            <a:r>
              <a:rPr lang="nl"/>
              <a:t>Besides the prologue (prefixes) </a:t>
            </a:r>
            <a:br>
              <a:rPr lang="nl"/>
            </a:br>
            <a:r>
              <a:rPr lang="nl"/>
              <a:t>Query clase = what you want back</a:t>
            </a:r>
            <a:br>
              <a:rPr lang="nl"/>
            </a:br>
            <a:r>
              <a:rPr lang="nl"/>
              <a:t>Where = part of the graph</a:t>
            </a:r>
            <a:br>
              <a:rPr lang="nl"/>
            </a:br>
            <a:r>
              <a:rPr lang="nl"/>
              <a:t>Modifiers = to restrics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e52eabd0a7_2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e52eabd0a7_2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e52eabd0a7_2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e52eabd0a7_2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e52eabd0a7_2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e52eabd0a7_2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e52eabd0a7_2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e52eabd0a7_2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e52eabd0a7_2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e52eabd0a7_2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e52eabd0a7_2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e52eabd0a7_2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e52eabd0a7_2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e52eabd0a7_2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e52eabd0a7_22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e52eabd0a7_2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52eabd0a7_7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52eabd0a7_7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Proposes 4 principles: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types to things (musician, 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relations (musician wears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organise types in a hierarchy (musician &gt; person),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impose constraints on the possible interpretations (persons wear glasses)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e52eabd0a7_2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e52eabd0a7_2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e52eabd0a7_22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e52eabd0a7_2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Take a graph example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r>
              <a:rPr lang="nl"/>
              <a:t>Result ?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e52eabd0a7_22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e52eabd0a7_2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e52eabd0a7_22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e52eabd0a7_2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e52eabd0a7_22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e52eabd0a7_2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filter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e52eabd0a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e52eabd0a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Last part : how do we get information out of RDF?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e52eabd0a7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e52eabd0a7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e52eabd0a7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e52eabd0a7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e52eabd0a7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e52eabd0a7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e52eabd0a7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e52eabd0a7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52eabd0a7_7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52eabd0a7_7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Proposes 4 principles: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types to things (musician, 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relations (musician wears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organise types in a hierarchy (musician &gt; person),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impose constraints on the possible interpretations (persons wear glasses)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e52eabd0a7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e52eabd0a7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e52eabd0a7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e52eabd0a7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e52eabd0a7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e52eabd0a7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e52eabd0a7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e52eabd0a7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e52eabd0a7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1e52eabd0a7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e52eabd0a7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1e52eabd0a7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e52eabd0a7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1e52eabd0a7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e52eabd0a7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e52eabd0a7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e52eabd0a7_2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1e52eabd0a7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e52eabd0a7_2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e52eabd0a7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52eabd0a7_7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52eabd0a7_7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Proposes 4 principles: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assign types to things (musician, 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 relations (musician wears sunglasses),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organise types in a hierarchy (musician &gt; person), </a:t>
            </a:r>
            <a:b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impose constraints on the possible interpretations (persons wear glasses)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e52eabd0a7_2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e52eabd0a7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e52eabd0a7_2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e52eabd0a7_2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Chapter 7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e52eabd0a7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e52eabd0a7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e52eabd0a7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e52eabd0a7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Here </a:t>
            </a:r>
            <a:r>
              <a:rPr lang="nl"/>
              <a:t>quick</a:t>
            </a:r>
            <a:r>
              <a:rPr lang="nl"/>
              <a:t> overview of Protege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e52eabd0a7_7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e52eabd0a7_7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Last part : how do we get information out of RDF?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e52eabd0a7_7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e52eabd0a7_7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 ways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Deref we saw it before</a:t>
            </a:r>
            <a:br>
              <a:rPr lang="nl"/>
            </a:br>
            <a:r>
              <a:rPr lang="nl"/>
              <a:t>SAPRQl we will see in a bit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e52eabd0a7_7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e52eabd0a7_7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e52eabd0a7_7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e52eabd0a7_7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e52eabd0a7_7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e52eabd0a7_7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To conclude I just wanted to give an overview…</a:t>
            </a:r>
            <a:br>
              <a:rPr lang="nl"/>
            </a:br>
            <a:r>
              <a:rPr lang="nl"/>
              <a:t>We saw a lot and this is just the tips of the iceberg, but perhaps I can give an overview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e52eabd0a7_7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e52eabd0a7_7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076447"/>
            <a:ext cx="7886700" cy="3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>
            <a:off x="628650" y="938139"/>
            <a:ext cx="788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395725" y="748800"/>
            <a:ext cx="8420700" cy="364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540425" y="992700"/>
            <a:ext cx="81120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ctrTitle"/>
          </p:nvPr>
        </p:nvSpPr>
        <p:spPr>
          <a:xfrm>
            <a:off x="805764" y="1627200"/>
            <a:ext cx="75810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805775" y="3266925"/>
            <a:ext cx="75810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22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4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3" name="Google Shape;1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7" name="Google Shape;137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5" name="Google Shape;145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 showMasterSp="0">
  <p:cSld name="Title - Cent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401836" y="1955602"/>
            <a:ext cx="8340328" cy="1232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900"/>
            </a:lvl9pPr>
          </a:lstStyle>
          <a:p/>
        </p:txBody>
      </p:sp>
      <p:grpSp>
        <p:nvGrpSpPr>
          <p:cNvPr id="151" name="Google Shape;151;p38"/>
          <p:cNvGrpSpPr/>
          <p:nvPr/>
        </p:nvGrpSpPr>
        <p:grpSpPr>
          <a:xfrm>
            <a:off x="429497" y="4439674"/>
            <a:ext cx="1426148" cy="335545"/>
            <a:chOff x="0" y="0"/>
            <a:chExt cx="2704398" cy="636290"/>
          </a:xfrm>
        </p:grpSpPr>
        <p:pic>
          <p:nvPicPr>
            <p:cNvPr descr="Image" id="152" name="Google Shape;152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34007" y="0"/>
              <a:ext cx="2070391" cy="636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53" name="Google Shape;15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36290" cy="6362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38"/>
          <p:cNvSpPr txBox="1"/>
          <p:nvPr>
            <p:ph idx="12" type="sldNum"/>
          </p:nvPr>
        </p:nvSpPr>
        <p:spPr>
          <a:xfrm>
            <a:off x="8626078" y="4848820"/>
            <a:ext cx="219385" cy="158109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 b="0" i="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layfair Display"/>
              <a:buNone/>
              <a:defRPr b="1" sz="320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72.jpg"/><Relationship Id="rId5" Type="http://schemas.openxmlformats.org/officeDocument/2006/relationships/image" Target="../media/image16.jp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mkbergman.com/2244/a-common-sense-view-of-knowledge-graphs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jpg"/><Relationship Id="rId4" Type="http://schemas.openxmlformats.org/officeDocument/2006/relationships/image" Target="../media/image29.jpg"/><Relationship Id="rId5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7.jpg"/><Relationship Id="rId6" Type="http://schemas.openxmlformats.org/officeDocument/2006/relationships/image" Target="../media/image15.png"/><Relationship Id="rId7" Type="http://schemas.openxmlformats.org/officeDocument/2006/relationships/hyperlink" Target="https://queue.acm.org/detail.cfm?id=3332266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hyperlink" Target="https://www.slideshare.net/Frank.van.Harmelen/adoption-of-knowledge-graphs-mid-2019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w3.org/TR/sparql11-query/" TargetMode="External"/><Relationship Id="rId4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2.png"/><Relationship Id="rId4" Type="http://schemas.openxmlformats.org/officeDocument/2006/relationships/hyperlink" Target="https://www.w3.org/TR/sparql11-query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presentations.triply.cc/training/querying-knowledge-graphs.html" TargetMode="External"/><Relationship Id="rId4" Type="http://schemas.openxmlformats.org/officeDocument/2006/relationships/hyperlink" Target="https://www.slideshare.net/vdeboer/intro-to-linked-dutch-ships-and-sailors-and-sparql-handson" TargetMode="External"/><Relationship Id="rId5" Type="http://schemas.openxmlformats.org/officeDocument/2006/relationships/hyperlink" Target="https://www.dropbox.com/home/KR%20on%20the%20Web%202018?preview=krw-sparql-overview.pdf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protege.stanford.edu/publications/ontology_development/ontology101.pdf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://www.dublincore.org/specifications/dublin-core/dcmi-terms/" TargetMode="External"/><Relationship Id="rId4" Type="http://schemas.openxmlformats.org/officeDocument/2006/relationships/hyperlink" Target="https://www.w3.org/TR/void/" TargetMode="External"/><Relationship Id="rId9" Type="http://schemas.openxmlformats.org/officeDocument/2006/relationships/image" Target="../media/image59.png"/><Relationship Id="rId5" Type="http://schemas.openxmlformats.org/officeDocument/2006/relationships/hyperlink" Target="http://xmlns.com/foaf/spec/20070114.html" TargetMode="External"/><Relationship Id="rId6" Type="http://schemas.openxmlformats.org/officeDocument/2006/relationships/hyperlink" Target="http://ontologydesignpatterns.org" TargetMode="External"/><Relationship Id="rId7" Type="http://schemas.openxmlformats.org/officeDocument/2006/relationships/hyperlink" Target="https://www.w3.org/TR/swbp-skos-core-spec/" TargetMode="External"/><Relationship Id="rId8" Type="http://schemas.openxmlformats.org/officeDocument/2006/relationships/hyperlink" Target="https://lov.linkeddata.es/dataset/lov/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triplydb.com/" TargetMode="External"/><Relationship Id="rId4" Type="http://schemas.openxmlformats.org/officeDocument/2006/relationships/hyperlink" Target="https://datasetsearch.research.google.com/" TargetMode="External"/><Relationship Id="rId5" Type="http://schemas.openxmlformats.org/officeDocument/2006/relationships/hyperlink" Target="https://lod-cloud.net" TargetMode="External"/><Relationship Id="rId6" Type="http://schemas.openxmlformats.org/officeDocument/2006/relationships/hyperlink" Target="http://lod-a-lot.lod.labs.vu.nl/" TargetMode="External"/><Relationship Id="rId7" Type="http://schemas.openxmlformats.org/officeDocument/2006/relationships/hyperlink" Target="https://datahub.io/" TargetMode="External"/><Relationship Id="rId8" Type="http://schemas.openxmlformats.org/officeDocument/2006/relationships/image" Target="../media/image7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www.w3.org/Provider/Style/URI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4.png"/><Relationship Id="rId4" Type="http://schemas.openxmlformats.org/officeDocument/2006/relationships/hyperlink" Target="https://cgi.csc.liv.ac.uk/~frank/teaching/comp08/protege_tutorial.pdf" TargetMode="External"/><Relationship Id="rId5" Type="http://schemas.openxmlformats.org/officeDocument/2006/relationships/hyperlink" Target="https://protegewiki.stanford.edu/wiki/Protege4Pizzas10Minutes#Build_the_ontology" TargetMode="External"/><Relationship Id="rId6" Type="http://schemas.openxmlformats.org/officeDocument/2006/relationships/hyperlink" Target="http://users.jyu.fi/~olkhriye/ties4520/lectures/Lecture04.pdf" TargetMode="External"/><Relationship Id="rId7" Type="http://schemas.openxmlformats.org/officeDocument/2006/relationships/hyperlink" Target="https://owlready2.readthedocs.io/" TargetMode="External"/><Relationship Id="rId8" Type="http://schemas.openxmlformats.org/officeDocument/2006/relationships/hyperlink" Target="https://github.com/kai-vu/KRW-tutorials/blob/master/OWL-tutorial.ipynb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5.jp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datasetsearch.research.google.com/" TargetMode="External"/><Relationship Id="rId4" Type="http://schemas.openxmlformats.org/officeDocument/2006/relationships/hyperlink" Target="https://lod-cloud.net" TargetMode="External"/><Relationship Id="rId5" Type="http://schemas.openxmlformats.org/officeDocument/2006/relationships/image" Target="../media/image7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Introduction to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Knowledge Graphs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Ilaria Tiddi, KRW course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Knowledge Graph at Web-scale</a:t>
            </a:r>
            <a:endParaRPr/>
          </a:p>
        </p:txBody>
      </p:sp>
      <p:sp>
        <p:nvSpPr>
          <p:cNvPr id="237" name="Google Shape;23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4 steps (the 4 principles of Linked Data)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Give everything a </a:t>
            </a:r>
            <a:r>
              <a:rPr b="1" lang="nl">
                <a:solidFill>
                  <a:schemeClr val="accent6"/>
                </a:solidFill>
              </a:rPr>
              <a:t>name</a:t>
            </a:r>
            <a:r>
              <a:rPr lang="nl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Create </a:t>
            </a:r>
            <a:r>
              <a:rPr b="1" lang="nl">
                <a:solidFill>
                  <a:schemeClr val="accent6"/>
                </a:solidFill>
              </a:rPr>
              <a:t>relationships</a:t>
            </a:r>
            <a:r>
              <a:rPr lang="nl"/>
              <a:t> between things  </a:t>
            </a:r>
            <a:br>
              <a:rPr lang="nl"/>
            </a:br>
            <a:r>
              <a:rPr lang="nl"/>
              <a:t>→  you get a </a:t>
            </a:r>
            <a:r>
              <a:rPr i="1" lang="nl"/>
              <a:t>big graph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Make sure names are </a:t>
            </a:r>
            <a:r>
              <a:rPr b="1" lang="nl">
                <a:solidFill>
                  <a:schemeClr val="accent6"/>
                </a:solidFill>
              </a:rPr>
              <a:t>on the Web </a:t>
            </a:r>
            <a:r>
              <a:rPr lang="nl"/>
              <a:t>(they are URIs) </a:t>
            </a:r>
            <a:br>
              <a:rPr lang="nl"/>
            </a:br>
            <a:r>
              <a:rPr lang="nl"/>
              <a:t>→ you get a </a:t>
            </a:r>
            <a:r>
              <a:rPr i="1" lang="nl"/>
              <a:t>big global graph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Add </a:t>
            </a:r>
            <a:r>
              <a:rPr b="1" lang="nl">
                <a:solidFill>
                  <a:schemeClr val="accent6"/>
                </a:solidFill>
              </a:rPr>
              <a:t>semantics</a:t>
            </a:r>
            <a:r>
              <a:rPr lang="nl"/>
              <a:t> (constraints to allow inference) </a:t>
            </a:r>
            <a:br>
              <a:rPr lang="nl"/>
            </a:br>
            <a:r>
              <a:rPr lang="nl"/>
              <a:t>→ you get a </a:t>
            </a:r>
            <a:r>
              <a:rPr i="1" lang="nl"/>
              <a:t>knowledge graph</a:t>
            </a:r>
            <a:endParaRPr/>
          </a:p>
        </p:txBody>
      </p:sp>
      <p:pic>
        <p:nvPicPr>
          <p:cNvPr id="238" name="Google Shape;2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925" y="1105701"/>
            <a:ext cx="3799224" cy="284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0"/>
          <p:cNvSpPr/>
          <p:nvPr/>
        </p:nvSpPr>
        <p:spPr>
          <a:xfrm>
            <a:off x="561425" y="4605200"/>
            <a:ext cx="8101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Credits : https://www.dropbox.com/s/lvc6lwzrvj9z2vf/ING2018.pptx?dl=0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40" name="Google Shape;240;p50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Open challenges </a:t>
            </a:r>
            <a:endParaRPr/>
          </a:p>
        </p:txBody>
      </p:sp>
      <p:sp>
        <p:nvSpPr>
          <p:cNvPr id="1340" name="Google Shape;1340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Knowledge acquisition &amp; </a:t>
            </a:r>
            <a:r>
              <a:rPr b="1" lang="nl">
                <a:solidFill>
                  <a:schemeClr val="accent6"/>
                </a:solidFill>
              </a:rPr>
              <a:t>fusion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nl">
                <a:solidFill>
                  <a:schemeClr val="accent6"/>
                </a:solidFill>
              </a:rPr>
              <a:t>Growth</a:t>
            </a:r>
            <a:r>
              <a:rPr lang="nl"/>
              <a:t>: knowledge graphs are incomplete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Validation: knowledge graphs are not always correct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nl">
                <a:solidFill>
                  <a:schemeClr val="accent6"/>
                </a:solidFill>
              </a:rPr>
              <a:t>Access</a:t>
            </a:r>
            <a:r>
              <a:rPr lang="nl"/>
              <a:t>: how to make it easier to access knowledge?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Intelligence: can AI emerge from knowledge graphs?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How to use KG data for ML?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RDF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Resource Description Framework (RDF)</a:t>
            </a:r>
            <a:endParaRPr/>
          </a:p>
        </p:txBody>
      </p:sp>
      <p:sp>
        <p:nvSpPr>
          <p:cNvPr id="251" name="Google Shape;25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RDF: a language for </a:t>
            </a:r>
            <a:r>
              <a:rPr b="1" lang="nl" sz="2400">
                <a:solidFill>
                  <a:schemeClr val="accent6"/>
                </a:solidFill>
              </a:rPr>
              <a:t>representing information</a:t>
            </a:r>
            <a:r>
              <a:rPr lang="nl" sz="2400"/>
              <a:t> about resources</a:t>
            </a:r>
            <a:r>
              <a:rPr b="1" lang="nl" sz="2400">
                <a:solidFill>
                  <a:schemeClr val="accent6"/>
                </a:solidFill>
              </a:rPr>
              <a:t> in the Web</a:t>
            </a:r>
            <a:r>
              <a:rPr lang="nl" sz="2400"/>
              <a:t>.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 sz="2400"/>
              <a:t>Intended for situations in which information needs to be </a:t>
            </a:r>
            <a:r>
              <a:rPr b="1" lang="nl" sz="2400">
                <a:solidFill>
                  <a:schemeClr val="accent6"/>
                </a:solidFill>
              </a:rPr>
              <a:t>processed by </a:t>
            </a:r>
            <a:r>
              <a:rPr b="1" lang="nl" sz="2400">
                <a:solidFill>
                  <a:schemeClr val="accent6"/>
                </a:solidFill>
              </a:rPr>
              <a:t>machines</a:t>
            </a:r>
            <a:r>
              <a:rPr lang="nl" sz="2400"/>
              <a:t>, not (only) by people</a:t>
            </a:r>
            <a:r>
              <a:rPr lang="nl" sz="2400"/>
              <a:t>.</a:t>
            </a:r>
            <a:endParaRPr sz="2400"/>
          </a:p>
        </p:txBody>
      </p:sp>
      <p:sp>
        <p:nvSpPr>
          <p:cNvPr id="252" name="Google Shape;252;p52"/>
          <p:cNvSpPr/>
          <p:nvPr/>
        </p:nvSpPr>
        <p:spPr>
          <a:xfrm>
            <a:off x="790025" y="4703900"/>
            <a:ext cx="80424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RDF Primer</a:t>
            </a: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https://www.w3.org/TR/rdf-primer/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53" name="Google Shape;253;p52"/>
          <p:cNvSpPr/>
          <p:nvPr/>
        </p:nvSpPr>
        <p:spPr>
          <a:xfrm>
            <a:off x="513725" y="47039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1. Create entities and relationships</a:t>
            </a:r>
            <a:endParaRPr/>
          </a:p>
        </p:txBody>
      </p:sp>
      <p:sp>
        <p:nvSpPr>
          <p:cNvPr id="259" name="Google Shape;259;p53"/>
          <p:cNvSpPr txBox="1"/>
          <p:nvPr>
            <p:ph idx="1" type="body"/>
          </p:nvPr>
        </p:nvSpPr>
        <p:spPr>
          <a:xfrm>
            <a:off x="311700" y="1152475"/>
            <a:ext cx="85935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other words, triples</a:t>
            </a:r>
            <a:br>
              <a:rPr lang="nl"/>
            </a:br>
            <a:br>
              <a:rPr lang="nl"/>
            </a:br>
            <a:r>
              <a:rPr lang="nl"/>
              <a:t>A triple </a:t>
            </a:r>
            <a:r>
              <a:rPr lang="nl">
                <a:latin typeface="Source Code Pro"/>
                <a:ea typeface="Source Code Pro"/>
                <a:cs typeface="Source Code Pro"/>
                <a:sym typeface="Source Code Pro"/>
              </a:rPr>
              <a:t>(s,p,o)</a:t>
            </a:r>
            <a:r>
              <a:rPr lang="nl"/>
              <a:t> is composed of: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nl">
                <a:solidFill>
                  <a:schemeClr val="accent6"/>
                </a:solidFill>
              </a:rPr>
              <a:t>subject</a:t>
            </a:r>
            <a:r>
              <a:rPr lang="nl"/>
              <a:t>: identifies the thing the </a:t>
            </a:r>
            <a:br>
              <a:rPr lang="nl"/>
            </a:br>
            <a:r>
              <a:rPr lang="nl"/>
              <a:t>statement is about (“</a:t>
            </a:r>
            <a:r>
              <a:rPr i="1" lang="nl"/>
              <a:t>gene MRP23</a:t>
            </a:r>
            <a:r>
              <a:rPr lang="nl"/>
              <a:t>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nl">
                <a:solidFill>
                  <a:schemeClr val="accent6"/>
                </a:solidFill>
              </a:rPr>
              <a:t>predicate</a:t>
            </a:r>
            <a:r>
              <a:rPr lang="nl"/>
              <a:t>: characteristic/property </a:t>
            </a:r>
            <a:br>
              <a:rPr lang="nl"/>
            </a:br>
            <a:r>
              <a:rPr lang="nl"/>
              <a:t>describing the subject  (“</a:t>
            </a:r>
            <a:r>
              <a:rPr i="1" lang="nl"/>
              <a:t>associatedWith</a:t>
            </a:r>
            <a:r>
              <a:rPr lang="nl"/>
              <a:t>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nl">
                <a:solidFill>
                  <a:schemeClr val="accent6"/>
                </a:solidFill>
              </a:rPr>
              <a:t>object</a:t>
            </a:r>
            <a:r>
              <a:rPr lang="nl"/>
              <a:t>: the value of that property (“</a:t>
            </a:r>
            <a:r>
              <a:rPr i="1" lang="nl"/>
              <a:t>Breast Cancer</a:t>
            </a:r>
            <a:r>
              <a:rPr lang="nl"/>
              <a:t>”)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53"/>
          <p:cNvPicPr preferRelativeResize="0"/>
          <p:nvPr/>
        </p:nvPicPr>
        <p:blipFill rotWithShape="1">
          <a:blip r:embed="rId3">
            <a:alphaModFix/>
          </a:blip>
          <a:srcRect b="0" l="47846" r="0" t="0"/>
          <a:stretch/>
        </p:blipFill>
        <p:spPr>
          <a:xfrm>
            <a:off x="6482725" y="2275550"/>
            <a:ext cx="2142125" cy="7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953675"/>
            <a:ext cx="4107301" cy="7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</a:t>
            </a:r>
            <a:r>
              <a:rPr lang="nl"/>
              <a:t>. Create a graph</a:t>
            </a:r>
            <a:endParaRPr/>
          </a:p>
        </p:txBody>
      </p:sp>
      <p:sp>
        <p:nvSpPr>
          <p:cNvPr id="267" name="Google Shape;267;p54"/>
          <p:cNvSpPr txBox="1"/>
          <p:nvPr>
            <p:ph idx="1" type="body"/>
          </p:nvPr>
        </p:nvSpPr>
        <p:spPr>
          <a:xfrm>
            <a:off x="311700" y="1152475"/>
            <a:ext cx="85935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l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300"/>
              <a:t>Many triples form a graph!</a:t>
            </a:r>
            <a:endParaRPr sz="2300"/>
          </a:p>
        </p:txBody>
      </p:sp>
      <p:pic>
        <p:nvPicPr>
          <p:cNvPr id="268" name="Google Shape;2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950" y="1152475"/>
            <a:ext cx="4579250" cy="34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3. A</a:t>
            </a:r>
            <a:r>
              <a:rPr lang="nl"/>
              <a:t> global graph...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5"/>
          <p:cNvSpPr/>
          <p:nvPr/>
        </p:nvSpPr>
        <p:spPr>
          <a:xfrm>
            <a:off x="7343663" y="739225"/>
            <a:ext cx="469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5" name="Google Shape;275;p55"/>
          <p:cNvSpPr/>
          <p:nvPr/>
        </p:nvSpPr>
        <p:spPr>
          <a:xfrm>
            <a:off x="790025" y="4703900"/>
            <a:ext cx="18240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http://lod-cloud.net/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76" name="Google Shape;276;p55"/>
          <p:cNvSpPr/>
          <p:nvPr/>
        </p:nvSpPr>
        <p:spPr>
          <a:xfrm>
            <a:off x="513725" y="47039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250" y="363976"/>
            <a:ext cx="3387200" cy="25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250" y="2922225"/>
            <a:ext cx="3102249" cy="181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55"/>
          <p:cNvCxnSpPr>
            <a:stCxn id="278" idx="0"/>
          </p:cNvCxnSpPr>
          <p:nvPr/>
        </p:nvCxnSpPr>
        <p:spPr>
          <a:xfrm flipH="1">
            <a:off x="6507275" y="2922225"/>
            <a:ext cx="407100" cy="2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55"/>
          <p:cNvCxnSpPr/>
          <p:nvPr/>
        </p:nvCxnSpPr>
        <p:spPr>
          <a:xfrm flipH="1">
            <a:off x="6626100" y="2719175"/>
            <a:ext cx="1106700" cy="8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55"/>
          <p:cNvCxnSpPr>
            <a:stCxn id="278" idx="0"/>
          </p:cNvCxnSpPr>
          <p:nvPr/>
        </p:nvCxnSpPr>
        <p:spPr>
          <a:xfrm flipH="1">
            <a:off x="6715175" y="2922225"/>
            <a:ext cx="199200" cy="10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2" name="Google Shape;28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69850"/>
            <a:ext cx="5058447" cy="331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3. Add semantics with RDFS/OWL </a:t>
            </a:r>
            <a:endParaRPr/>
          </a:p>
        </p:txBody>
      </p:sp>
      <p:sp>
        <p:nvSpPr>
          <p:cNvPr id="288" name="Google Shape;288;p56"/>
          <p:cNvSpPr txBox="1"/>
          <p:nvPr>
            <p:ph idx="1" type="body"/>
          </p:nvPr>
        </p:nvSpPr>
        <p:spPr>
          <a:xfrm>
            <a:off x="311700" y="1152475"/>
            <a:ext cx="51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chemeClr val="accent6"/>
                </a:solidFill>
              </a:rPr>
              <a:t>C</a:t>
            </a:r>
            <a:r>
              <a:rPr b="1" lang="nl">
                <a:solidFill>
                  <a:schemeClr val="accent6"/>
                </a:solidFill>
              </a:rPr>
              <a:t>omplement</a:t>
            </a:r>
            <a:r>
              <a:rPr lang="nl"/>
              <a:t> RDF syntax with </a:t>
            </a:r>
            <a:r>
              <a:rPr b="1" lang="nl">
                <a:solidFill>
                  <a:schemeClr val="accent6"/>
                </a:solidFill>
              </a:rPr>
              <a:t>formal semantics </a:t>
            </a:r>
            <a:r>
              <a:rPr lang="nl"/>
              <a:t>of RDFS and OWL: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RDF defines the </a:t>
            </a:r>
            <a:r>
              <a:rPr b="1" lang="nl">
                <a:solidFill>
                  <a:schemeClr val="accent6"/>
                </a:solidFill>
              </a:rPr>
              <a:t>syntax</a:t>
            </a:r>
            <a:r>
              <a:rPr lang="nl"/>
              <a:t>: how symbols are represented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RDFS and OWL add the </a:t>
            </a:r>
            <a:r>
              <a:rPr b="1" lang="nl">
                <a:solidFill>
                  <a:schemeClr val="accent6"/>
                </a:solidFill>
              </a:rPr>
              <a:t>semantics</a:t>
            </a:r>
            <a:r>
              <a:rPr lang="nl"/>
              <a:t>: what symbols actually mean.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For: enhancing representation, reasoning, interoperability of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How to define the </a:t>
            </a:r>
            <a:r>
              <a:rPr b="1" lang="nl">
                <a:solidFill>
                  <a:schemeClr val="accent6"/>
                </a:solidFill>
              </a:rPr>
              <a:t>semantics</a:t>
            </a:r>
            <a:r>
              <a:rPr lang="nl"/>
              <a:t> of your domain? </a:t>
            </a:r>
            <a:endParaRPr/>
          </a:p>
        </p:txBody>
      </p:sp>
      <p:sp>
        <p:nvSpPr>
          <p:cNvPr id="289" name="Google Shape;289;p56"/>
          <p:cNvSpPr txBox="1"/>
          <p:nvPr/>
        </p:nvSpPr>
        <p:spPr>
          <a:xfrm>
            <a:off x="5805650" y="1550700"/>
            <a:ext cx="12600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queen</a:t>
            </a:r>
            <a:br>
              <a:rPr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1"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regina</a:t>
            </a:r>
            <a:br>
              <a:rPr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1"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königin</a:t>
            </a:r>
            <a:br>
              <a:rPr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1"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khalessi</a:t>
            </a:r>
            <a:r>
              <a:rPr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nl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56"/>
          <p:cNvPicPr preferRelativeResize="0"/>
          <p:nvPr/>
        </p:nvPicPr>
        <p:blipFill rotWithShape="1">
          <a:blip r:embed="rId3">
            <a:alphaModFix/>
          </a:blip>
          <a:srcRect b="26641" l="16178" r="23068" t="34765"/>
          <a:stretch/>
        </p:blipFill>
        <p:spPr>
          <a:xfrm>
            <a:off x="5851150" y="2439550"/>
            <a:ext cx="767450" cy="3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6"/>
          <p:cNvPicPr preferRelativeResize="0"/>
          <p:nvPr/>
        </p:nvPicPr>
        <p:blipFill rotWithShape="1">
          <a:blip r:embed="rId4">
            <a:alphaModFix/>
          </a:blip>
          <a:srcRect b="50002" l="23968" r="25143" t="5857"/>
          <a:stretch/>
        </p:blipFill>
        <p:spPr>
          <a:xfrm>
            <a:off x="7151675" y="1883175"/>
            <a:ext cx="687083" cy="7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6"/>
          <p:cNvPicPr preferRelativeResize="0"/>
          <p:nvPr/>
        </p:nvPicPr>
        <p:blipFill rotWithShape="1">
          <a:blip r:embed="rId5">
            <a:alphaModFix/>
          </a:blip>
          <a:srcRect b="38605" l="16342" r="16677" t="7610"/>
          <a:stretch/>
        </p:blipFill>
        <p:spPr>
          <a:xfrm>
            <a:off x="7924775" y="1648019"/>
            <a:ext cx="855850" cy="74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6"/>
          <p:cNvPicPr preferRelativeResize="0"/>
          <p:nvPr/>
        </p:nvPicPr>
        <p:blipFill rotWithShape="1">
          <a:blip r:embed="rId6">
            <a:alphaModFix/>
          </a:blip>
          <a:srcRect b="22675" l="5494" r="7707" t="25243"/>
          <a:stretch/>
        </p:blipFill>
        <p:spPr>
          <a:xfrm>
            <a:off x="5537675" y="3245600"/>
            <a:ext cx="3478275" cy="15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7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RDFS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RDF Semantics: RDF Schema </a:t>
            </a:r>
            <a:endParaRPr/>
          </a:p>
        </p:txBody>
      </p:sp>
      <p:sp>
        <p:nvSpPr>
          <p:cNvPr id="304" name="Google Shape;30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A set of “special keywords” ( = a </a:t>
            </a:r>
            <a:r>
              <a:rPr b="1" lang="nl" sz="1600"/>
              <a:t>vocabulary</a:t>
            </a:r>
            <a:r>
              <a:rPr lang="nl" sz="1600"/>
              <a:t>) that allows to: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nl" sz="1600"/>
              <a:t>Specify that something is a class →  </a:t>
            </a:r>
            <a:r>
              <a:rPr lang="nl" sz="1400"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Teacher rdf:type </a:t>
            </a:r>
            <a:r>
              <a:rPr b="1" lang="nl" sz="1400" u="sng">
                <a:latin typeface="Inconsolata"/>
                <a:ea typeface="Inconsolata"/>
                <a:cs typeface="Inconsolata"/>
                <a:sym typeface="Inconsolata"/>
              </a:rPr>
              <a:t>rdfs:Class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b="1" sz="1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Specify that something is a subclass → 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:Teacher </a:t>
            </a:r>
            <a:r>
              <a:rPr b="1" lang="nl" sz="1400" u="sng"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foaf:Person .</a:t>
            </a:r>
            <a:endParaRPr b="1" sz="1400">
              <a:latin typeface="Inconsolata"/>
              <a:ea typeface="Inconsolata"/>
              <a:cs typeface="Inconsolata"/>
              <a:sym typeface="Inconsolata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nl" sz="1600"/>
              <a:t>Specify that something is a property →  </a:t>
            </a:r>
            <a:r>
              <a:rPr lang="nl" sz="1400"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teachesCourse rdf:type </a:t>
            </a:r>
            <a:r>
              <a:rPr b="1" lang="nl" sz="1400" u="sng">
                <a:latin typeface="Inconsolata"/>
                <a:ea typeface="Inconsolata"/>
                <a:cs typeface="Inconsolata"/>
                <a:sym typeface="Inconsolata"/>
              </a:rPr>
              <a:t>rdfs:Property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b="1" sz="1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Specify that something is a subproperty → 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:teachesModule </a:t>
            </a:r>
            <a:r>
              <a:rPr b="1" lang="nl" sz="1400" u="sng">
                <a:latin typeface="Inconsolata"/>
                <a:ea typeface="Inconsolata"/>
                <a:cs typeface="Inconsolata"/>
                <a:sym typeface="Inconsolata"/>
              </a:rPr>
              <a:t>rdfs:subPropertyOf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:teachesCourse .</a:t>
            </a:r>
            <a:endParaRPr b="1" sz="1400">
              <a:latin typeface="Inconsolata"/>
              <a:ea typeface="Inconsolata"/>
              <a:cs typeface="Inconsolata"/>
              <a:sym typeface="Inconsolata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nl" sz="1600"/>
              <a:t>Specify that something is </a:t>
            </a:r>
            <a:r>
              <a:rPr lang="nl" sz="1600">
                <a:solidFill>
                  <a:srgbClr val="FF0000"/>
                </a:solidFill>
              </a:rPr>
              <a:t>an instance</a:t>
            </a:r>
            <a:r>
              <a:rPr lang="nl" sz="1600"/>
              <a:t> of a class → 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nl" sz="1400"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ilaria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nl" sz="1400" u="sng"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1" lang="nl" sz="1400">
                <a:latin typeface="Inconsolata"/>
                <a:ea typeface="Inconsolata"/>
                <a:cs typeface="Inconsolata"/>
                <a:sym typeface="Inconsolata"/>
              </a:rPr>
              <a:t> :Teacher .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RDF Semantics: RDF Schema </a:t>
            </a:r>
            <a:endParaRPr/>
          </a:p>
        </p:txBody>
      </p:sp>
      <p:sp>
        <p:nvSpPr>
          <p:cNvPr id="310" name="Google Shape;31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Constraining</a:t>
            </a:r>
            <a:r>
              <a:rPr lang="nl"/>
              <a:t> properties with certain classes  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:Teacher 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:teachesCourse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:Course .</a:t>
            </a:r>
            <a:br>
              <a:rPr lang="nl" sz="16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:teachesCourse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rdfs:domain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:Teacher . # class of the subject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:teachesCourse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rdfs:range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:Course . # class of the object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NB : inheritance of subproperties </a:t>
            </a:r>
            <a:br>
              <a:rPr lang="nl"/>
            </a:br>
            <a:r>
              <a:rPr lang="nl"/>
              <a:t>	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:teachesModule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rdfs:subPropertyOf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:teachesCourse </a:t>
            </a:r>
            <a:r>
              <a:rPr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nl" sz="1600">
                <a:latin typeface="Courier New"/>
                <a:ea typeface="Courier New"/>
                <a:cs typeface="Courier New"/>
                <a:sym typeface="Courier New"/>
              </a:rPr>
            </a:b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means</a:t>
            </a:r>
            <a:r>
              <a:rPr lang="nl"/>
              <a:t> :  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:teachesModule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rdfs:domain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:Teacher . 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:teachesModule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rdfs:range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 :Course </a:t>
            </a:r>
            <a:r>
              <a:rPr lang="nl" sz="160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Let’s start with a definition...</a:t>
            </a:r>
            <a:endParaRPr/>
          </a:p>
        </p:txBody>
      </p:sp>
      <p:sp>
        <p:nvSpPr>
          <p:cNvPr id="167" name="Google Shape;16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“</a:t>
            </a:r>
            <a:r>
              <a:rPr b="1" lang="nl">
                <a:solidFill>
                  <a:schemeClr val="accent6"/>
                </a:solidFill>
              </a:rPr>
              <a:t>knowledge</a:t>
            </a:r>
            <a:r>
              <a:rPr lang="nl"/>
              <a:t> that is represented in </a:t>
            </a:r>
            <a:r>
              <a:rPr b="1" lang="nl">
                <a:solidFill>
                  <a:schemeClr val="accent6"/>
                </a:solidFill>
              </a:rPr>
              <a:t>some graph-like format</a:t>
            </a:r>
            <a:r>
              <a:rPr lang="nl"/>
              <a:t>, preferably machine readable, and used as the source of knowledge/information/data in some application”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“Knowledge graphs are often used to store </a:t>
            </a:r>
            <a:r>
              <a:rPr b="1" lang="nl">
                <a:solidFill>
                  <a:schemeClr val="accent6"/>
                </a:solidFill>
              </a:rPr>
              <a:t>interlinked</a:t>
            </a:r>
            <a:r>
              <a:rPr lang="nl"/>
              <a:t> descriptions of </a:t>
            </a:r>
            <a:r>
              <a:rPr b="1" lang="nl">
                <a:solidFill>
                  <a:schemeClr val="accent6"/>
                </a:solidFill>
              </a:rPr>
              <a:t>entities</a:t>
            </a:r>
            <a:r>
              <a:rPr lang="nl"/>
              <a:t> – objects, events, situations or abstract concepts – while also encoding the </a:t>
            </a:r>
            <a:r>
              <a:rPr b="1" lang="nl">
                <a:solidFill>
                  <a:schemeClr val="accent6"/>
                </a:solidFill>
              </a:rPr>
              <a:t>semantics</a:t>
            </a:r>
            <a:r>
              <a:rPr lang="nl"/>
              <a:t> underlying the used terminology.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“a</a:t>
            </a:r>
            <a:r>
              <a:rPr b="1" lang="nl">
                <a:solidFill>
                  <a:schemeClr val="accent6"/>
                </a:solidFill>
              </a:rPr>
              <a:t> data model</a:t>
            </a:r>
            <a:r>
              <a:rPr lang="nl"/>
              <a:t> based on three basic principles: </a:t>
            </a:r>
            <a:r>
              <a:rPr b="1" lang="nl">
                <a:solidFill>
                  <a:schemeClr val="accent6"/>
                </a:solidFill>
              </a:rPr>
              <a:t>encode knowledge</a:t>
            </a:r>
            <a:r>
              <a:rPr lang="nl"/>
              <a:t> using statements, </a:t>
            </a:r>
            <a:r>
              <a:rPr lang="nl"/>
              <a:t>express background </a:t>
            </a:r>
            <a:r>
              <a:rPr lang="nl"/>
              <a:t>knowledge</a:t>
            </a:r>
            <a:r>
              <a:rPr lang="nl"/>
              <a:t> in </a:t>
            </a:r>
            <a:r>
              <a:rPr b="1" lang="nl">
                <a:solidFill>
                  <a:schemeClr val="accent6"/>
                </a:solidFill>
              </a:rPr>
              <a:t>ontologies</a:t>
            </a:r>
            <a:r>
              <a:rPr lang="nl"/>
              <a:t>, </a:t>
            </a:r>
            <a:r>
              <a:rPr lang="nl"/>
              <a:t>reuse</a:t>
            </a:r>
            <a:r>
              <a:rPr lang="nl"/>
              <a:t> knowledge between datasets”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...</a:t>
            </a:r>
            <a:r>
              <a:rPr lang="nl"/>
              <a:t>t</a:t>
            </a:r>
            <a:r>
              <a:rPr lang="nl"/>
              <a:t>here’s  </a:t>
            </a:r>
            <a:r>
              <a:rPr lang="nl"/>
              <a:t>24 (!) definitions more (</a:t>
            </a:r>
            <a:r>
              <a:rPr i="1" lang="nl"/>
              <a:t>at least…</a:t>
            </a:r>
            <a:r>
              <a:rPr lang="nl"/>
              <a:t>)</a:t>
            </a:r>
            <a:endParaRPr/>
          </a:p>
        </p:txBody>
      </p:sp>
      <p:sp>
        <p:nvSpPr>
          <p:cNvPr id="168" name="Google Shape;168;p42"/>
          <p:cNvSpPr/>
          <p:nvPr/>
        </p:nvSpPr>
        <p:spPr>
          <a:xfrm>
            <a:off x="550325" y="4511675"/>
            <a:ext cx="8358300" cy="50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 Common Sense View of Knowledge Graphs: </a:t>
            </a:r>
            <a:r>
              <a:rPr lang="nl" sz="10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3"/>
              </a:rPr>
              <a:t>http://www.mkbergman.com/2244/a-common-sense-view-of-knowledge-graphs/</a:t>
            </a:r>
            <a:r>
              <a:rPr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endParaRPr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69" name="Google Shape;169;p42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RDF Semantics: RDF Schema </a:t>
            </a:r>
            <a:endParaRPr/>
          </a:p>
        </p:txBody>
      </p:sp>
      <p:sp>
        <p:nvSpPr>
          <p:cNvPr id="316" name="Google Shape;31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Give something a name → 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 	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dbo:Amsterdam </a:t>
            </a:r>
            <a:r>
              <a:rPr b="1" lang="nl">
                <a:latin typeface="Inconsolata"/>
                <a:ea typeface="Inconsolata"/>
                <a:cs typeface="Inconsolata"/>
                <a:sym typeface="Inconsolata"/>
              </a:rPr>
              <a:t>rdfs:label 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“Amsterdam”@nl</a:t>
            </a:r>
            <a:r>
              <a:rPr lang="nl"/>
              <a:t> 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Give something a comment → 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dbo:Amsterdam </a:t>
            </a:r>
            <a:r>
              <a:rPr b="1" lang="nl">
                <a:latin typeface="Inconsolata"/>
                <a:ea typeface="Inconsolata"/>
                <a:cs typeface="Inconsolata"/>
                <a:sym typeface="Inconsolata"/>
              </a:rPr>
              <a:t>rdfs:comment 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“Fantastic city!” .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Refer to similar resources →  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dbo:Amsterdam </a:t>
            </a:r>
            <a:r>
              <a:rPr b="1" lang="nl">
                <a:latin typeface="Inconsolata"/>
                <a:ea typeface="Inconsolata"/>
                <a:cs typeface="Inconsolata"/>
                <a:sym typeface="Inconsolata"/>
              </a:rPr>
              <a:t>rdfs:seeAlso 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wikidata:Amsterdam 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1"/>
          <p:cNvSpPr txBox="1"/>
          <p:nvPr>
            <p:ph type="title"/>
          </p:nvPr>
        </p:nvSpPr>
        <p:spPr>
          <a:xfrm>
            <a:off x="628650" y="273844"/>
            <a:ext cx="788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nl" sz="2800"/>
              <a:t>RDF Schema</a:t>
            </a:r>
            <a:r>
              <a:rPr i="0" lang="nl" sz="2800">
                <a:solidFill>
                  <a:schemeClr val="dk1"/>
                </a:solidFill>
              </a:rPr>
              <a:t> - Reserved Symbols</a:t>
            </a:r>
            <a:endParaRPr sz="2800"/>
          </a:p>
        </p:txBody>
      </p:sp>
      <p:pic>
        <p:nvPicPr>
          <p:cNvPr descr="Image" id="322" name="Google Shape;32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99" y="946224"/>
            <a:ext cx="5809725" cy="41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1"/>
          <p:cNvSpPr/>
          <p:nvPr/>
        </p:nvSpPr>
        <p:spPr>
          <a:xfrm>
            <a:off x="3282150" y="2048550"/>
            <a:ext cx="1179000" cy="5463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24" name="Google Shape;324;p61"/>
          <p:cNvSpPr/>
          <p:nvPr/>
        </p:nvSpPr>
        <p:spPr>
          <a:xfrm>
            <a:off x="3282150" y="3324375"/>
            <a:ext cx="1215300" cy="5232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25" name="Google Shape;325;p61"/>
          <p:cNvSpPr/>
          <p:nvPr/>
        </p:nvSpPr>
        <p:spPr>
          <a:xfrm>
            <a:off x="2331375" y="4596725"/>
            <a:ext cx="765000" cy="180900"/>
          </a:xfrm>
          <a:prstGeom prst="roundRect">
            <a:avLst>
              <a:gd fmla="val 16667" name="adj"/>
            </a:avLst>
          </a:prstGeom>
          <a:solidFill>
            <a:srgbClr val="91E0DB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0" name="Google Shape;33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49" y="839174"/>
            <a:ext cx="6060451" cy="42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2"/>
          <p:cNvSpPr txBox="1"/>
          <p:nvPr>
            <p:ph type="title"/>
          </p:nvPr>
        </p:nvSpPr>
        <p:spPr>
          <a:xfrm>
            <a:off x="628650" y="273844"/>
            <a:ext cx="788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nl" sz="2800"/>
              <a:t>RDF Schema – the intended inferences</a:t>
            </a:r>
            <a:endParaRPr sz="2800"/>
          </a:p>
        </p:txBody>
      </p:sp>
      <p:sp>
        <p:nvSpPr>
          <p:cNvPr id="332" name="Google Shape;332;p62"/>
          <p:cNvSpPr/>
          <p:nvPr/>
        </p:nvSpPr>
        <p:spPr>
          <a:xfrm>
            <a:off x="3480400" y="2291750"/>
            <a:ext cx="1024200" cy="4728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33" name="Google Shape;333;p62"/>
          <p:cNvSpPr/>
          <p:nvPr/>
        </p:nvSpPr>
        <p:spPr>
          <a:xfrm>
            <a:off x="3480400" y="3402375"/>
            <a:ext cx="1024200" cy="4728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8" name="Google Shape;33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49" y="839174"/>
            <a:ext cx="6116624" cy="42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3"/>
          <p:cNvSpPr txBox="1"/>
          <p:nvPr>
            <p:ph type="title"/>
          </p:nvPr>
        </p:nvSpPr>
        <p:spPr>
          <a:xfrm>
            <a:off x="628650" y="273844"/>
            <a:ext cx="788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nl" sz="2800"/>
              <a:t>Formal Semantics</a:t>
            </a:r>
            <a:r>
              <a:rPr i="0" lang="nl" sz="2800">
                <a:solidFill>
                  <a:schemeClr val="dk1"/>
                </a:solidFill>
              </a:rPr>
              <a:t> - Based on </a:t>
            </a:r>
            <a:r>
              <a:rPr lang="nl" sz="2800"/>
              <a:t>form</a:t>
            </a:r>
            <a:endParaRPr sz="2800"/>
          </a:p>
        </p:txBody>
      </p:sp>
      <p:pic>
        <p:nvPicPr>
          <p:cNvPr descr="Image" id="340" name="Google Shape;340;p63"/>
          <p:cNvPicPr preferRelativeResize="0"/>
          <p:nvPr/>
        </p:nvPicPr>
        <p:blipFill rotWithShape="1">
          <a:blip r:embed="rId3">
            <a:alphaModFix/>
          </a:blip>
          <a:srcRect b="56510" l="44376" r="42287" t="36030"/>
          <a:stretch/>
        </p:blipFill>
        <p:spPr>
          <a:xfrm>
            <a:off x="2598600" y="4753350"/>
            <a:ext cx="786526" cy="3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3"/>
          <p:cNvSpPr/>
          <p:nvPr/>
        </p:nvSpPr>
        <p:spPr>
          <a:xfrm>
            <a:off x="3480400" y="2291750"/>
            <a:ext cx="1053000" cy="4998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42" name="Google Shape;342;p63"/>
          <p:cNvSpPr/>
          <p:nvPr/>
        </p:nvSpPr>
        <p:spPr>
          <a:xfrm>
            <a:off x="3480400" y="3402375"/>
            <a:ext cx="1091700" cy="4998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43" name="Google Shape;343;p63"/>
          <p:cNvSpPr txBox="1"/>
          <p:nvPr/>
        </p:nvSpPr>
        <p:spPr>
          <a:xfrm>
            <a:off x="7211225" y="2233150"/>
            <a:ext cx="1757700" cy="1262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595959"/>
                </a:solidFill>
              </a:rPr>
              <a:t>The working of the reasoner </a:t>
            </a:r>
            <a:r>
              <a:rPr b="1" lang="nl" sz="1000">
                <a:solidFill>
                  <a:srgbClr val="595959"/>
                </a:solidFill>
              </a:rPr>
              <a:t>does not depend</a:t>
            </a:r>
            <a:r>
              <a:rPr lang="nl" sz="1000">
                <a:solidFill>
                  <a:srgbClr val="595959"/>
                </a:solidFill>
              </a:rPr>
              <a:t> on the syntax! </a:t>
            </a:r>
            <a:br>
              <a:rPr lang="nl" sz="1000">
                <a:solidFill>
                  <a:srgbClr val="595959"/>
                </a:solidFill>
              </a:rPr>
            </a:br>
            <a:br>
              <a:rPr lang="nl" sz="1000">
                <a:solidFill>
                  <a:srgbClr val="595959"/>
                </a:solidFill>
              </a:rPr>
            </a:br>
            <a:r>
              <a:rPr lang="nl" sz="1000">
                <a:solidFill>
                  <a:srgbClr val="595959"/>
                </a:solidFill>
              </a:rPr>
              <a:t>No matter the symbols we use, the special keywords will be understood anyway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8" name="Google Shape;34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57" y="839185"/>
            <a:ext cx="5590638" cy="3898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4"/>
          <p:cNvSpPr txBox="1"/>
          <p:nvPr>
            <p:ph type="title"/>
          </p:nvPr>
        </p:nvSpPr>
        <p:spPr>
          <a:xfrm>
            <a:off x="628650" y="273844"/>
            <a:ext cx="788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nl" sz="2800"/>
              <a:t>RDF Schema</a:t>
            </a:r>
            <a:r>
              <a:rPr i="0" lang="nl" sz="2800">
                <a:solidFill>
                  <a:schemeClr val="dk1"/>
                </a:solidFill>
              </a:rPr>
              <a:t> - The Level</a:t>
            </a:r>
            <a:r>
              <a:rPr lang="nl" sz="2800">
                <a:solidFill>
                  <a:schemeClr val="dk1"/>
                </a:solidFill>
              </a:rPr>
              <a:t>s</a:t>
            </a:r>
            <a:endParaRPr sz="2800"/>
          </a:p>
        </p:txBody>
      </p:sp>
      <p:cxnSp>
        <p:nvCxnSpPr>
          <p:cNvPr id="350" name="Google Shape;350;p64"/>
          <p:cNvCxnSpPr/>
          <p:nvPr/>
        </p:nvCxnSpPr>
        <p:spPr>
          <a:xfrm>
            <a:off x="335944" y="3767343"/>
            <a:ext cx="8561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miter lim="400000"/>
            <a:headEnd len="sm" w="sm" type="none"/>
            <a:tailEnd len="sm" w="sm" type="none"/>
          </a:ln>
        </p:spPr>
      </p:cxnSp>
      <p:sp>
        <p:nvSpPr>
          <p:cNvPr id="351" name="Google Shape;351;p64"/>
          <p:cNvSpPr txBox="1"/>
          <p:nvPr/>
        </p:nvSpPr>
        <p:spPr>
          <a:xfrm>
            <a:off x="329775" y="3465500"/>
            <a:ext cx="11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595959"/>
                </a:solidFill>
              </a:rPr>
              <a:t>Ontology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52" name="Google Shape;352;p64"/>
          <p:cNvSpPr txBox="1"/>
          <p:nvPr/>
        </p:nvSpPr>
        <p:spPr>
          <a:xfrm>
            <a:off x="342100" y="3807325"/>
            <a:ext cx="1166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595959"/>
                </a:solidFill>
              </a:rPr>
              <a:t>Instances/</a:t>
            </a:r>
            <a:endParaRPr sz="1800">
              <a:solidFill>
                <a:srgbClr val="59595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595959"/>
                </a:solidFill>
              </a:rPr>
              <a:t>individuals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53" name="Google Shape;353;p64"/>
          <p:cNvSpPr txBox="1"/>
          <p:nvPr/>
        </p:nvSpPr>
        <p:spPr>
          <a:xfrm>
            <a:off x="6762550" y="3465500"/>
            <a:ext cx="2021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595959"/>
                </a:solidFill>
              </a:rPr>
              <a:t>Schema / TBox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54" name="Google Shape;354;p64"/>
          <p:cNvSpPr txBox="1"/>
          <p:nvPr/>
        </p:nvSpPr>
        <p:spPr>
          <a:xfrm>
            <a:off x="6762526" y="3807325"/>
            <a:ext cx="2079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595959"/>
                </a:solidFill>
              </a:rPr>
              <a:t>Data / ABox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55" name="Google Shape;355;p64"/>
          <p:cNvSpPr/>
          <p:nvPr/>
        </p:nvSpPr>
        <p:spPr>
          <a:xfrm>
            <a:off x="3282100" y="2183925"/>
            <a:ext cx="961500" cy="4449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56" name="Google Shape;356;p64"/>
          <p:cNvSpPr/>
          <p:nvPr/>
        </p:nvSpPr>
        <p:spPr>
          <a:xfrm>
            <a:off x="3282100" y="3189475"/>
            <a:ext cx="961500" cy="444900"/>
          </a:xfrm>
          <a:prstGeom prst="ellipse">
            <a:avLst/>
          </a:prstGeom>
          <a:solidFill>
            <a:srgbClr val="91E0DB">
              <a:alpha val="28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357" name="Google Shape;357;p64"/>
          <p:cNvSpPr/>
          <p:nvPr/>
        </p:nvSpPr>
        <p:spPr>
          <a:xfrm>
            <a:off x="2522650" y="4213025"/>
            <a:ext cx="615300" cy="150000"/>
          </a:xfrm>
          <a:prstGeom prst="roundRect">
            <a:avLst>
              <a:gd fmla="val 16667" name="adj"/>
            </a:avLst>
          </a:prstGeom>
          <a:solidFill>
            <a:srgbClr val="91E0DB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4"/>
          <p:cNvSpPr/>
          <p:nvPr/>
        </p:nvSpPr>
        <p:spPr>
          <a:xfrm>
            <a:off x="2421750" y="4556700"/>
            <a:ext cx="684900" cy="180900"/>
          </a:xfrm>
          <a:prstGeom prst="roundRect">
            <a:avLst>
              <a:gd fmla="val 16667" name="adj"/>
            </a:avLst>
          </a:prstGeom>
          <a:solidFill>
            <a:srgbClr val="91E0DB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OWL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6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Keywords (= vocabulary) for </a:t>
            </a:r>
            <a:r>
              <a:rPr b="1" lang="nl"/>
              <a:t>extensively</a:t>
            </a:r>
            <a:r>
              <a:rPr lang="nl"/>
              <a:t> defining </a:t>
            </a:r>
            <a:r>
              <a:rPr lang="nl"/>
              <a:t>classes and properties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Built on Description Logics (DL)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Extension of RDFS semantics and syntax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Further Restrictions of RDFS </a:t>
            </a:r>
            <a:r>
              <a:rPr lang="nl"/>
              <a:t>semantics and syntax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Strict separation between instances, classes and properties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OWL: the Web Ontology Language</a:t>
            </a:r>
            <a:endParaRPr/>
          </a:p>
        </p:txBody>
      </p:sp>
      <p:pic>
        <p:nvPicPr>
          <p:cNvPr id="370" name="Google Shape;3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224" y="3609725"/>
            <a:ext cx="1227075" cy="11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500" y="2030426"/>
            <a:ext cx="1653250" cy="10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6"/>
          <p:cNvPicPr preferRelativeResize="0"/>
          <p:nvPr/>
        </p:nvPicPr>
        <p:blipFill rotWithShape="1">
          <a:blip r:embed="rId5">
            <a:alphaModFix/>
          </a:blip>
          <a:srcRect b="0" l="45554" r="0" t="21179"/>
          <a:stretch/>
        </p:blipFill>
        <p:spPr>
          <a:xfrm>
            <a:off x="7948625" y="263575"/>
            <a:ext cx="969475" cy="9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Uses vocabulary from RDF and RDFS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More expressive than RDFS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Two versions: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2004 : OWL-Lite, OWL-DL, OWL-Full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OWL Lite : limited (no owl:oneOf/owl:unionOf/owl:disjointWith …) but easier to use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OWL DL : DL-expressiveness , </a:t>
            </a:r>
            <a:r>
              <a:rPr lang="nl"/>
              <a:t>computational-expensive, almost complete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OWL Full : lot of freedom but computational-expensive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2009 : OWL EL, OWL QL, OWL RL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OWL: the Web Ontology Language</a:t>
            </a:r>
            <a:endParaRPr/>
          </a:p>
        </p:txBody>
      </p:sp>
      <p:pic>
        <p:nvPicPr>
          <p:cNvPr id="379" name="Google Shape;3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000" y="1176600"/>
            <a:ext cx="3322699" cy="18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</a:t>
            </a:r>
            <a:r>
              <a:rPr lang="nl"/>
              <a:t>Property types</a:t>
            </a:r>
            <a:endParaRPr/>
          </a:p>
        </p:txBody>
      </p:sp>
      <p:sp>
        <p:nvSpPr>
          <p:cNvPr id="385" name="Google Shape;385;p68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3 different types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/>
              <a:t>Object Properties</a:t>
            </a:r>
            <a:br>
              <a:rPr lang="nl" sz="1600"/>
            </a:br>
            <a:r>
              <a:rPr lang="nl" sz="1600"/>
              <a:t>Properties of type 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owl:ObjectProperty</a:t>
            </a:r>
            <a:r>
              <a:rPr lang="nl" sz="1600"/>
              <a:t> have only </a:t>
            </a:r>
            <a:r>
              <a:rPr b="1" lang="nl" sz="1600"/>
              <a:t>non-literals</a:t>
            </a:r>
            <a:r>
              <a:rPr lang="nl" sz="1600"/>
              <a:t> as range, </a:t>
            </a:r>
            <a:br>
              <a:rPr lang="nl" sz="1600"/>
            </a:br>
            <a:r>
              <a:rPr lang="nl" sz="1600"/>
              <a:t>They are 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rdfs:subPropertyOf owl:topObjectProperty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/>
              <a:t>Datatype Properties</a:t>
            </a:r>
            <a:br>
              <a:rPr lang="nl" sz="1600"/>
            </a:br>
            <a:r>
              <a:rPr lang="nl" sz="1600"/>
              <a:t>Properties of type 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owl:DatatypeProperty</a:t>
            </a:r>
            <a:r>
              <a:rPr lang="nl" sz="1600"/>
              <a:t> have only literals as range,</a:t>
            </a:r>
            <a:br>
              <a:rPr lang="nl" sz="1600"/>
            </a:br>
            <a:r>
              <a:rPr lang="nl" sz="1600"/>
              <a:t>They are 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rdfs:subPropertyOf owl:topDatatypeProperty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/>
              <a:t>Annotation Properties</a:t>
            </a:r>
            <a:br>
              <a:rPr lang="nl" sz="1600"/>
            </a:br>
            <a:r>
              <a:rPr lang="nl" sz="1600"/>
              <a:t>Properties of type</a:t>
            </a:r>
            <a:r>
              <a:rPr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 owl:AnnotationProperty</a:t>
            </a:r>
            <a:r>
              <a:rPr lang="nl" sz="1600"/>
              <a:t> cannot be used in restrictions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600">
                <a:highlight>
                  <a:srgbClr val="FFF2CC"/>
                </a:highlight>
              </a:rPr>
              <a:t>NB : These are disjoint </a:t>
            </a:r>
            <a:r>
              <a:rPr lang="nl" sz="1600">
                <a:highlight>
                  <a:srgbClr val="FFF2CC"/>
                </a:highlight>
              </a:rPr>
              <a:t>properties :</a:t>
            </a:r>
            <a:r>
              <a:rPr lang="nl" sz="1600">
                <a:highlight>
                  <a:srgbClr val="FFF2CC"/>
                </a:highlight>
              </a:rPr>
              <a:t> every property belongs to one of these categories</a:t>
            </a:r>
            <a:endParaRPr sz="1600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Symmetric properties</a:t>
            </a:r>
            <a:endParaRPr/>
          </a:p>
        </p:txBody>
      </p:sp>
      <p:sp>
        <p:nvSpPr>
          <p:cNvPr id="391" name="Google Shape;391;p69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a property always holds in both directions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392" name="Google Shape;39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306" y="2259831"/>
            <a:ext cx="2264800" cy="10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9"/>
          <p:cNvSpPr txBox="1"/>
          <p:nvPr/>
        </p:nvSpPr>
        <p:spPr>
          <a:xfrm>
            <a:off x="2375300" y="3562950"/>
            <a:ext cx="48354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owl:SymmetricProperty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394" name="Google Shape;394;p69"/>
          <p:cNvCxnSpPr/>
          <p:nvPr/>
        </p:nvCxnSpPr>
        <p:spPr>
          <a:xfrm>
            <a:off x="2419945" y="4031754"/>
            <a:ext cx="4304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95" name="Google Shape;39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374" y="2132174"/>
            <a:ext cx="2533725" cy="12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9"/>
          <p:cNvSpPr txBox="1"/>
          <p:nvPr/>
        </p:nvSpPr>
        <p:spPr>
          <a:xfrm>
            <a:off x="9460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97" name="Google Shape;397;p69"/>
          <p:cNvSpPr txBox="1"/>
          <p:nvPr/>
        </p:nvSpPr>
        <p:spPr>
          <a:xfrm>
            <a:off x="946000" y="41534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Ever seen a KG?</a:t>
            </a:r>
            <a:endParaRPr/>
          </a:p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We </a:t>
            </a:r>
            <a:r>
              <a:rPr b="1" lang="nl" sz="2400">
                <a:solidFill>
                  <a:schemeClr val="accent6"/>
                </a:solidFill>
              </a:rPr>
              <a:t>see</a:t>
            </a:r>
            <a:r>
              <a:rPr lang="nl" sz="2400"/>
              <a:t> knowledge graphs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2400"/>
              <a:t>all the time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 sz="2400"/>
              <a:t>but we might </a:t>
            </a:r>
            <a:r>
              <a:rPr b="1" lang="nl" sz="2400">
                <a:solidFill>
                  <a:schemeClr val="accent6"/>
                </a:solidFill>
              </a:rPr>
              <a:t>not know it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176" name="Google Shape;176;p43"/>
          <p:cNvPicPr preferRelativeResize="0"/>
          <p:nvPr/>
        </p:nvPicPr>
        <p:blipFill rotWithShape="1">
          <a:blip r:embed="rId3">
            <a:alphaModFix/>
          </a:blip>
          <a:srcRect b="0" l="0" r="35069" t="0"/>
          <a:stretch/>
        </p:blipFill>
        <p:spPr>
          <a:xfrm>
            <a:off x="4897600" y="494300"/>
            <a:ext cx="4197276" cy="96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406" y="1714675"/>
            <a:ext cx="4492469" cy="1200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cebook-open-graph.jpg" id="178" name="Google Shape;1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1425" y="2834413"/>
            <a:ext cx="2495476" cy="167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3750" y="1289825"/>
            <a:ext cx="2161125" cy="227215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43"/>
          <p:cNvSpPr/>
          <p:nvPr/>
        </p:nvSpPr>
        <p:spPr>
          <a:xfrm>
            <a:off x="503700" y="4567100"/>
            <a:ext cx="8328600" cy="38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Industry-scale Knowledge Graphs: Lessons and Challenges: </a:t>
            </a:r>
            <a:r>
              <a:rPr lang="nl" sz="1000" u="sng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https://queue.acm.org/detail.cfm?id=3332266</a:t>
            </a:r>
            <a:endParaRPr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Asymmetric properties</a:t>
            </a:r>
            <a:endParaRPr/>
          </a:p>
        </p:txBody>
      </p:sp>
      <p:sp>
        <p:nvSpPr>
          <p:cNvPr id="403" name="Google Shape;403;p70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Used to specify that a property </a:t>
            </a:r>
            <a:r>
              <a:rPr b="1" lang="nl" sz="1600"/>
              <a:t>never</a:t>
            </a:r>
            <a:r>
              <a:rPr lang="nl" sz="1600"/>
              <a:t> holds in both directions</a:t>
            </a:r>
            <a:br>
              <a:rPr lang="nl" sz="1600"/>
            </a:br>
            <a:r>
              <a:rPr b="1" lang="nl" sz="1600"/>
              <a:t>owl:differentFrom</a:t>
            </a:r>
            <a:r>
              <a:rPr lang="nl" sz="1600"/>
              <a:t> allows us to specify that two URIs denote a different individual!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404" name="Google Shape;40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0031" y="2223816"/>
            <a:ext cx="2242600" cy="1198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05" name="Google Shape;40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380" y="2201078"/>
            <a:ext cx="2242600" cy="12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0"/>
          <p:cNvSpPr txBox="1"/>
          <p:nvPr/>
        </p:nvSpPr>
        <p:spPr>
          <a:xfrm>
            <a:off x="1893150" y="3447625"/>
            <a:ext cx="58143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owl:AsymmetricProperty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endParaRPr b="0" i="0" sz="14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t/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07" name="Google Shape;407;p70"/>
          <p:cNvCxnSpPr/>
          <p:nvPr/>
        </p:nvCxnSpPr>
        <p:spPr>
          <a:xfrm>
            <a:off x="1960041" y="4193717"/>
            <a:ext cx="5223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08" name="Google Shape;408;p70"/>
          <p:cNvSpPr txBox="1"/>
          <p:nvPr/>
        </p:nvSpPr>
        <p:spPr>
          <a:xfrm>
            <a:off x="5957838" y="4356891"/>
            <a:ext cx="122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nl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</a:t>
            </a:r>
            <a:endParaRPr sz="900"/>
          </a:p>
        </p:txBody>
      </p:sp>
      <p:sp>
        <p:nvSpPr>
          <p:cNvPr id="409" name="Google Shape;409;p70"/>
          <p:cNvSpPr txBox="1"/>
          <p:nvPr/>
        </p:nvSpPr>
        <p:spPr>
          <a:xfrm>
            <a:off x="9460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0" name="Google Shape;410;p70"/>
          <p:cNvSpPr txBox="1"/>
          <p:nvPr/>
        </p:nvSpPr>
        <p:spPr>
          <a:xfrm>
            <a:off x="946000" y="47630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Transitive properties</a:t>
            </a:r>
            <a:endParaRPr/>
          </a:p>
        </p:txBody>
      </p:sp>
      <p:sp>
        <p:nvSpPr>
          <p:cNvPr id="416" name="Google Shape;416;p71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a property propagates over itself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417" name="Google Shape;41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5681" y="2176626"/>
            <a:ext cx="3449368" cy="123773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1"/>
          <p:cNvSpPr txBox="1"/>
          <p:nvPr/>
        </p:nvSpPr>
        <p:spPr>
          <a:xfrm>
            <a:off x="2441541" y="3733382"/>
            <a:ext cx="45222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owl:TransitiveProperty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19" name="Google Shape;419;p71"/>
          <p:cNvCxnSpPr/>
          <p:nvPr/>
        </p:nvCxnSpPr>
        <p:spPr>
          <a:xfrm>
            <a:off x="2494679" y="4521660"/>
            <a:ext cx="4656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20" name="Google Shape;42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425" y="2176626"/>
            <a:ext cx="3449404" cy="12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1"/>
          <p:cNvSpPr txBox="1"/>
          <p:nvPr/>
        </p:nvSpPr>
        <p:spPr>
          <a:xfrm>
            <a:off x="1364725" y="410827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22" name="Google Shape;422;p71"/>
          <p:cNvSpPr txBox="1"/>
          <p:nvPr/>
        </p:nvSpPr>
        <p:spPr>
          <a:xfrm>
            <a:off x="1364725" y="457600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Functional properties</a:t>
            </a:r>
            <a:endParaRPr/>
          </a:p>
        </p:txBody>
      </p:sp>
      <p:sp>
        <p:nvSpPr>
          <p:cNvPr id="428" name="Google Shape;428;p72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</a:t>
            </a:r>
            <a:r>
              <a:rPr lang="nl"/>
              <a:t>pecify that a property has only one value for any particular instance </a:t>
            </a:r>
            <a:br>
              <a:rPr lang="nl"/>
            </a:br>
            <a:r>
              <a:rPr lang="nl"/>
              <a:t>e</a:t>
            </a:r>
            <a:r>
              <a:rPr lang="nl"/>
              <a:t>.g. (X, hasMother, Y), </a:t>
            </a:r>
            <a:r>
              <a:rPr lang="nl"/>
              <a:t>(X, hasMother, Z) =&gt; (Y, sameAs, Z)</a:t>
            </a:r>
            <a:r>
              <a:rPr lang="nl"/>
              <a:t> </a:t>
            </a:r>
            <a:br>
              <a:rPr lang="nl"/>
            </a:br>
            <a:r>
              <a:rPr b="1" lang="nl"/>
              <a:t>owl:sameAs</a:t>
            </a:r>
            <a:r>
              <a:rPr lang="nl"/>
              <a:t> → specify that two URIs denote the same individual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2"/>
          <p:cNvSpPr txBox="1"/>
          <p:nvPr/>
        </p:nvSpPr>
        <p:spPr>
          <a:xfrm>
            <a:off x="2285300" y="3449100"/>
            <a:ext cx="49881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owl:FunctionalProperty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owl:sameAs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30" name="Google Shape;430;p72"/>
          <p:cNvCxnSpPr/>
          <p:nvPr/>
        </p:nvCxnSpPr>
        <p:spPr>
          <a:xfrm>
            <a:off x="2222897" y="4320629"/>
            <a:ext cx="4304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31" name="Google Shape;43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376" y="2264602"/>
            <a:ext cx="1840550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2" name="Google Shape;43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1395" y="2277429"/>
            <a:ext cx="2408070" cy="10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2"/>
          <p:cNvSpPr txBox="1"/>
          <p:nvPr/>
        </p:nvSpPr>
        <p:spPr>
          <a:xfrm>
            <a:off x="9460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4" name="Google Shape;434;p72"/>
          <p:cNvSpPr txBox="1"/>
          <p:nvPr/>
        </p:nvSpPr>
        <p:spPr>
          <a:xfrm>
            <a:off x="946000" y="43206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specify </a:t>
            </a:r>
            <a:r>
              <a:rPr lang="nl"/>
              <a:t>a value for the property uniquely identifies an instance</a:t>
            </a:r>
            <a:br>
              <a:rPr lang="nl"/>
            </a:br>
            <a:r>
              <a:rPr lang="nl"/>
              <a:t>e.g. (X, isMotherOf, Y), (Z, isMotherOf, Y) =&gt; (X, sameAs, Z) </a:t>
            </a:r>
            <a:br>
              <a:rPr lang="nl"/>
            </a:br>
            <a:r>
              <a:rPr b="1" lang="nl"/>
              <a:t>owl:sameAs</a:t>
            </a:r>
            <a:r>
              <a:rPr lang="nl"/>
              <a:t> → specify that two URIs denote the same individual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73"/>
          <p:cNvSpPr txBox="1"/>
          <p:nvPr/>
        </p:nvSpPr>
        <p:spPr>
          <a:xfrm>
            <a:off x="2222900" y="3475875"/>
            <a:ext cx="59274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owl:InverseFunctionalProperty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ex:z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owl:sameAs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sp>
        <p:nvSpPr>
          <p:cNvPr id="441" name="Google Shape;44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Inverse Functional properties</a:t>
            </a:r>
            <a:endParaRPr/>
          </a:p>
        </p:txBody>
      </p:sp>
      <p:cxnSp>
        <p:nvCxnSpPr>
          <p:cNvPr id="442" name="Google Shape;442;p73"/>
          <p:cNvCxnSpPr/>
          <p:nvPr/>
        </p:nvCxnSpPr>
        <p:spPr>
          <a:xfrm>
            <a:off x="2222897" y="4272270"/>
            <a:ext cx="4304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43" name="Google Shape;44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355" y="2384570"/>
            <a:ext cx="2031400" cy="96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4" name="Google Shape;44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280" y="2238692"/>
            <a:ext cx="2225467" cy="143223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3"/>
          <p:cNvSpPr txBox="1"/>
          <p:nvPr/>
        </p:nvSpPr>
        <p:spPr>
          <a:xfrm>
            <a:off x="9460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6" name="Google Shape;446;p73"/>
          <p:cNvSpPr txBox="1"/>
          <p:nvPr/>
        </p:nvSpPr>
        <p:spPr>
          <a:xfrm>
            <a:off x="946000" y="434470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Reflexive properties</a:t>
            </a:r>
            <a:endParaRPr/>
          </a:p>
        </p:txBody>
      </p:sp>
      <p:sp>
        <p:nvSpPr>
          <p:cNvPr id="452" name="Google Shape;452;p74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every individual is always related to itself by that property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4"/>
          <p:cNvSpPr txBox="1"/>
          <p:nvPr/>
        </p:nvSpPr>
        <p:spPr>
          <a:xfrm>
            <a:off x="2419950" y="3724075"/>
            <a:ext cx="50274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owl:ReflexiveProperty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54" name="Google Shape;454;p74"/>
          <p:cNvCxnSpPr/>
          <p:nvPr/>
        </p:nvCxnSpPr>
        <p:spPr>
          <a:xfrm>
            <a:off x="2419945" y="4242792"/>
            <a:ext cx="4304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55" name="Google Shape;45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190" y="2087124"/>
            <a:ext cx="1852275" cy="140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6" name="Google Shape;45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7318" y="2142587"/>
            <a:ext cx="1864606" cy="12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4"/>
          <p:cNvSpPr txBox="1"/>
          <p:nvPr/>
        </p:nvSpPr>
        <p:spPr>
          <a:xfrm>
            <a:off x="946000" y="399587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58" name="Google Shape;458;p74"/>
          <p:cNvSpPr txBox="1"/>
          <p:nvPr/>
        </p:nvSpPr>
        <p:spPr>
          <a:xfrm>
            <a:off x="946000" y="43602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Irreflexive properties</a:t>
            </a:r>
            <a:endParaRPr/>
          </a:p>
        </p:txBody>
      </p:sp>
      <p:sp>
        <p:nvSpPr>
          <p:cNvPr id="464" name="Google Shape;464;p75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no individual is ever related to itself via that property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Remember the use of </a:t>
            </a:r>
            <a:r>
              <a:rPr b="1" lang="nl"/>
              <a:t>owl:differentFrom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5"/>
          <p:cNvSpPr txBox="1"/>
          <p:nvPr/>
        </p:nvSpPr>
        <p:spPr>
          <a:xfrm>
            <a:off x="1866300" y="3619375"/>
            <a:ext cx="57480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owl:IrreflexiveProperty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endParaRPr b="0" i="0" sz="14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t/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66" name="Google Shape;466;p75"/>
          <p:cNvCxnSpPr/>
          <p:nvPr/>
        </p:nvCxnSpPr>
        <p:spPr>
          <a:xfrm>
            <a:off x="1860564" y="4210943"/>
            <a:ext cx="52704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467" name="Google Shape;4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0106" y="2204348"/>
            <a:ext cx="1712750" cy="12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8" name="Google Shape;46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7028" y="2261898"/>
            <a:ext cx="1535975" cy="11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5"/>
          <p:cNvSpPr txBox="1"/>
          <p:nvPr/>
        </p:nvSpPr>
        <p:spPr>
          <a:xfrm>
            <a:off x="5904863" y="4308166"/>
            <a:ext cx="122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nl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</a:t>
            </a:r>
            <a:endParaRPr sz="900"/>
          </a:p>
        </p:txBody>
      </p:sp>
      <p:sp>
        <p:nvSpPr>
          <p:cNvPr id="470" name="Google Shape;470;p75"/>
          <p:cNvSpPr txBox="1"/>
          <p:nvPr/>
        </p:nvSpPr>
        <p:spPr>
          <a:xfrm>
            <a:off x="9460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71" name="Google Shape;471;p75"/>
          <p:cNvSpPr txBox="1"/>
          <p:nvPr/>
        </p:nvSpPr>
        <p:spPr>
          <a:xfrm>
            <a:off x="946000" y="46106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Inverse properties</a:t>
            </a:r>
            <a:endParaRPr/>
          </a:p>
        </p:txBody>
      </p:sp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one property is always the inverse of </a:t>
            </a:r>
            <a:r>
              <a:rPr lang="nl" u="sng"/>
              <a:t>another</a:t>
            </a:r>
            <a:r>
              <a:rPr lang="nl"/>
              <a:t> property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478" name="Google Shape;4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302" y="2315280"/>
            <a:ext cx="2147975" cy="101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79" name="Google Shape;47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0031" y="2315287"/>
            <a:ext cx="2147975" cy="101956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6"/>
          <p:cNvSpPr txBox="1"/>
          <p:nvPr/>
        </p:nvSpPr>
        <p:spPr>
          <a:xfrm>
            <a:off x="3004854" y="3589725"/>
            <a:ext cx="4212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owl:inverseOf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ex:q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ex:q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ex:x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81" name="Google Shape;481;p76"/>
          <p:cNvCxnSpPr/>
          <p:nvPr/>
        </p:nvCxnSpPr>
        <p:spPr>
          <a:xfrm>
            <a:off x="3049488" y="4058543"/>
            <a:ext cx="3045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2" name="Google Shape;482;p76"/>
          <p:cNvSpPr txBox="1"/>
          <p:nvPr/>
        </p:nvSpPr>
        <p:spPr>
          <a:xfrm>
            <a:off x="17842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83" name="Google Shape;483;p76"/>
          <p:cNvSpPr txBox="1"/>
          <p:nvPr/>
        </p:nvSpPr>
        <p:spPr>
          <a:xfrm>
            <a:off x="1784200" y="41534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Equivalent properties</a:t>
            </a:r>
            <a:endParaRPr/>
          </a:p>
        </p:txBody>
      </p:sp>
      <p:sp>
        <p:nvSpPr>
          <p:cNvPr id="489" name="Google Shape;489;p77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two properties always co-occur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490" name="Google Shape;49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0030" y="2353580"/>
            <a:ext cx="2067300" cy="98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1" name="Google Shape;49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027" y="2353579"/>
            <a:ext cx="2067300" cy="9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7"/>
          <p:cNvSpPr txBox="1"/>
          <p:nvPr/>
        </p:nvSpPr>
        <p:spPr>
          <a:xfrm>
            <a:off x="2594075" y="3160975"/>
            <a:ext cx="4602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owl:equivalentProperty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ex:q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ex:q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493" name="Google Shape;493;p77"/>
          <p:cNvCxnSpPr/>
          <p:nvPr/>
        </p:nvCxnSpPr>
        <p:spPr>
          <a:xfrm>
            <a:off x="2638723" y="4065240"/>
            <a:ext cx="3866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94" name="Google Shape;494;p77"/>
          <p:cNvSpPr txBox="1"/>
          <p:nvPr/>
        </p:nvSpPr>
        <p:spPr>
          <a:xfrm>
            <a:off x="15556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95" name="Google Shape;495;p77"/>
          <p:cNvSpPr txBox="1"/>
          <p:nvPr/>
        </p:nvSpPr>
        <p:spPr>
          <a:xfrm>
            <a:off x="1555600" y="41534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Disjoint properties</a:t>
            </a:r>
            <a:endParaRPr/>
          </a:p>
        </p:txBody>
      </p:sp>
      <p:sp>
        <p:nvSpPr>
          <p:cNvPr id="501" name="Google Shape;501;p78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Used to specify that two properties never co-occur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502" name="Google Shape;50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829" y="2263874"/>
            <a:ext cx="2011600" cy="1045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03" name="Google Shape;50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302" y="2152078"/>
            <a:ext cx="2289125" cy="12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8"/>
          <p:cNvSpPr txBox="1"/>
          <p:nvPr/>
        </p:nvSpPr>
        <p:spPr>
          <a:xfrm>
            <a:off x="2594075" y="3690200"/>
            <a:ext cx="4616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owl:disjointProperty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ex:q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ex:q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900"/>
          </a:p>
        </p:txBody>
      </p:sp>
      <p:cxnSp>
        <p:nvCxnSpPr>
          <p:cNvPr id="505" name="Google Shape;505;p78"/>
          <p:cNvCxnSpPr/>
          <p:nvPr/>
        </p:nvCxnSpPr>
        <p:spPr>
          <a:xfrm>
            <a:off x="2486248" y="4391228"/>
            <a:ext cx="3866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06" name="Google Shape;506;p78"/>
          <p:cNvSpPr txBox="1"/>
          <p:nvPr/>
        </p:nvSpPr>
        <p:spPr>
          <a:xfrm>
            <a:off x="5126838" y="4440391"/>
            <a:ext cx="122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nl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</a:t>
            </a:r>
            <a:endParaRPr sz="900"/>
          </a:p>
        </p:txBody>
      </p:sp>
      <p:sp>
        <p:nvSpPr>
          <p:cNvPr id="507" name="Google Shape;507;p78"/>
          <p:cNvSpPr txBox="1"/>
          <p:nvPr/>
        </p:nvSpPr>
        <p:spPr>
          <a:xfrm>
            <a:off x="946000" y="39143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08" name="Google Shape;508;p78"/>
          <p:cNvSpPr txBox="1"/>
          <p:nvPr/>
        </p:nvSpPr>
        <p:spPr>
          <a:xfrm>
            <a:off x="946000" y="46106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Property chains</a:t>
            </a:r>
            <a:endParaRPr/>
          </a:p>
        </p:txBody>
      </p:sp>
      <p:sp>
        <p:nvSpPr>
          <p:cNvPr id="514" name="Google Shape;514;p79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</a:t>
            </a:r>
            <a:r>
              <a:rPr lang="nl"/>
              <a:t>roperties that propagate over a chain of other properties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Use brackets in Turtle syntax to specify a list.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515" name="Google Shape;51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275" y="2259825"/>
            <a:ext cx="3643100" cy="110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16" name="Google Shape;51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7073" y="2259828"/>
            <a:ext cx="3643111" cy="11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9"/>
          <p:cNvSpPr txBox="1"/>
          <p:nvPr/>
        </p:nvSpPr>
        <p:spPr>
          <a:xfrm>
            <a:off x="2250274" y="3556250"/>
            <a:ext cx="48768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owl:propertyChainAxiom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(ex:q ex:r)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ex:q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ex:y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ex:r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ex:z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518" name="Google Shape;518;p79"/>
          <p:cNvCxnSpPr/>
          <p:nvPr/>
        </p:nvCxnSpPr>
        <p:spPr>
          <a:xfrm>
            <a:off x="2227957" y="4255294"/>
            <a:ext cx="455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19" name="Google Shape;519;p79"/>
          <p:cNvSpPr txBox="1"/>
          <p:nvPr/>
        </p:nvSpPr>
        <p:spPr>
          <a:xfrm>
            <a:off x="946000" y="38381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20" name="Google Shape;520;p79"/>
          <p:cNvSpPr txBox="1"/>
          <p:nvPr/>
        </p:nvSpPr>
        <p:spPr>
          <a:xfrm>
            <a:off x="946000" y="43058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Knowledge Graphs</a:t>
            </a:r>
            <a:endParaRPr/>
          </a:p>
        </p:txBody>
      </p:sp>
      <p:sp>
        <p:nvSpPr>
          <p:cNvPr id="187" name="Google Shape;18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 sz="2400"/>
              <a:t>a</a:t>
            </a:r>
            <a:r>
              <a:rPr lang="nl" sz="2400"/>
              <a:t>nd many more…</a:t>
            </a:r>
            <a:endParaRPr sz="2400"/>
          </a:p>
        </p:txBody>
      </p:sp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50" y="1017438"/>
            <a:ext cx="4661850" cy="347412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44"/>
          <p:cNvSpPr/>
          <p:nvPr/>
        </p:nvSpPr>
        <p:spPr>
          <a:xfrm>
            <a:off x="602450" y="4511675"/>
            <a:ext cx="8401500" cy="50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Adoption of Knowledge Graphs:</a:t>
            </a: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nl" sz="10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4"/>
              </a:rPr>
              <a:t>https://www.slideshare.net/Frank.van.Harmelen/adoption-of-knowledge-graphs-mid-2019</a:t>
            </a:r>
            <a:r>
              <a:rPr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endParaRPr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90" name="Google Shape;190;p44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Classes</a:t>
            </a:r>
            <a:endParaRPr/>
          </a:p>
        </p:txBody>
      </p:sp>
      <p:sp>
        <p:nvSpPr>
          <p:cNvPr id="526" name="Google Shape;526;p80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Every class is of type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owl:Class</a:t>
            </a:r>
            <a:r>
              <a:rPr lang="nl"/>
              <a:t> (and only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rdfs:Class</a:t>
            </a:r>
            <a:r>
              <a:rPr lang="nl"/>
              <a:t> by transitivity)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Every class is automatically a subclass of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owl:Thing</a:t>
            </a:r>
            <a:r>
              <a:rPr b="1" lang="nl"/>
              <a:t>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Every individual is of type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owl:NamedIndividual </a:t>
            </a:r>
            <a:r>
              <a:rPr lang="nl"/>
              <a:t>(and of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owl:Thing</a:t>
            </a:r>
            <a:r>
              <a:rPr lang="nl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No individual is of type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owl:Nothing </a:t>
            </a:r>
            <a:r>
              <a:rPr lang="nl"/>
              <a:t>(empty set,  automatically disjoint with other classes)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No class is a subclass of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owl:Nothing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80"/>
          <p:cNvSpPr txBox="1"/>
          <p:nvPr/>
        </p:nvSpPr>
        <p:spPr>
          <a:xfrm>
            <a:off x="5683900" y="4065375"/>
            <a:ext cx="1884000" cy="572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2"/>
                </a:solidFill>
              </a:rPr>
              <a:t>Only u</a:t>
            </a:r>
            <a:r>
              <a:rPr lang="nl">
                <a:solidFill>
                  <a:schemeClr val="dk2"/>
                </a:solidFill>
              </a:rPr>
              <a:t>sed to indicate inconsistency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28" name="Google Shape;528;p80"/>
          <p:cNvCxnSpPr>
            <a:stCxn id="527" idx="1"/>
          </p:cNvCxnSpPr>
          <p:nvPr/>
        </p:nvCxnSpPr>
        <p:spPr>
          <a:xfrm rot="10800000">
            <a:off x="4380700" y="4348125"/>
            <a:ext cx="1303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Equivalence and Complement </a:t>
            </a:r>
            <a:endParaRPr/>
          </a:p>
        </p:txBody>
      </p:sp>
      <p:sp>
        <p:nvSpPr>
          <p:cNvPr id="534" name="Google Shape;534;p81"/>
          <p:cNvSpPr txBox="1"/>
          <p:nvPr>
            <p:ph idx="1" type="body"/>
          </p:nvPr>
        </p:nvSpPr>
        <p:spPr>
          <a:xfrm>
            <a:off x="311700" y="1152475"/>
            <a:ext cx="42603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Equivalent classes contain the same individuals, and have the same definition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535" name="Google Shape;53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5" y="1538834"/>
            <a:ext cx="2136428" cy="1111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6" name="Google Shape;53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2186" y="1525440"/>
            <a:ext cx="1138535" cy="113853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81"/>
          <p:cNvSpPr txBox="1"/>
          <p:nvPr/>
        </p:nvSpPr>
        <p:spPr>
          <a:xfrm>
            <a:off x="2572550" y="3036200"/>
            <a:ext cx="47199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owl:equivalentClass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538" name="Google Shape;538;p81"/>
          <p:cNvCxnSpPr/>
          <p:nvPr/>
        </p:nvCxnSpPr>
        <p:spPr>
          <a:xfrm>
            <a:off x="2384921" y="4001157"/>
            <a:ext cx="4195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39" name="Google Shape;539;p81"/>
          <p:cNvSpPr txBox="1"/>
          <p:nvPr/>
        </p:nvSpPr>
        <p:spPr>
          <a:xfrm>
            <a:off x="15556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40" name="Google Shape;540;p81"/>
          <p:cNvSpPr txBox="1"/>
          <p:nvPr/>
        </p:nvSpPr>
        <p:spPr>
          <a:xfrm>
            <a:off x="1555600" y="41534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Equivalence and Complement </a:t>
            </a:r>
            <a:endParaRPr/>
          </a:p>
        </p:txBody>
      </p:sp>
      <p:sp>
        <p:nvSpPr>
          <p:cNvPr id="546" name="Google Shape;546;p82"/>
          <p:cNvSpPr txBox="1"/>
          <p:nvPr>
            <p:ph idx="1" type="body"/>
          </p:nvPr>
        </p:nvSpPr>
        <p:spPr>
          <a:xfrm>
            <a:off x="311700" y="1152475"/>
            <a:ext cx="42603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The complement of a class contains all individuals that are not in that class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600"/>
              <a:t>(NB: The complement of a class is all of </a:t>
            </a:r>
            <a:r>
              <a:rPr lang="nl" sz="1600">
                <a:latin typeface="Inconsolata"/>
                <a:ea typeface="Inconsolata"/>
                <a:cs typeface="Inconsolata"/>
                <a:sym typeface="Inconsolata"/>
              </a:rPr>
              <a:t>owl:Thing</a:t>
            </a:r>
            <a:r>
              <a:rPr lang="nl" sz="1600"/>
              <a:t> that the class is not, e.g. “all females are not males”)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Image" id="547" name="Google Shape;54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5" y="1526328"/>
            <a:ext cx="1326058" cy="1138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48" name="Google Shape;54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4563" y="1348852"/>
            <a:ext cx="1821656" cy="149349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/>
          <p:nvPr/>
        </p:nvSpPr>
        <p:spPr>
          <a:xfrm>
            <a:off x="1017228" y="3397725"/>
            <a:ext cx="43242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owl:complementOf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owl:Thing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550" name="Google Shape;550;p82"/>
          <p:cNvCxnSpPr/>
          <p:nvPr/>
        </p:nvCxnSpPr>
        <p:spPr>
          <a:xfrm flipH="1" rot="10800000">
            <a:off x="745571" y="4068338"/>
            <a:ext cx="4160100" cy="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51" name="Google Shape;551;p82"/>
          <p:cNvSpPr txBox="1"/>
          <p:nvPr/>
        </p:nvSpPr>
        <p:spPr>
          <a:xfrm>
            <a:off x="5493825" y="3684600"/>
            <a:ext cx="3495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lang="nl" sz="1000">
                <a:solidFill>
                  <a:schemeClr val="dk2"/>
                </a:solidFill>
              </a:rPr>
              <a:t>E.g. </a:t>
            </a:r>
            <a:r>
              <a:rPr b="0" i="0" lang="nl" sz="10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 sz="10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LivingHuman </a:t>
            </a:r>
            <a:r>
              <a:rPr b="0" i="0" lang="nl" sz="10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owl:complementOf ex:</a:t>
            </a:r>
            <a:r>
              <a:rPr lang="nl" sz="10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DeadHuman</a:t>
            </a:r>
            <a:r>
              <a:rPr b="0" i="0" lang="nl" sz="10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552" name="Google Shape;552;p82"/>
          <p:cNvSpPr txBox="1"/>
          <p:nvPr/>
        </p:nvSpPr>
        <p:spPr>
          <a:xfrm>
            <a:off x="107800" y="3685725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Asserted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3" name="Google Shape;553;p82"/>
          <p:cNvSpPr txBox="1"/>
          <p:nvPr/>
        </p:nvSpPr>
        <p:spPr>
          <a:xfrm>
            <a:off x="107800" y="4153450"/>
            <a:ext cx="729000" cy="183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800">
                <a:latin typeface="Inconsolata"/>
                <a:ea typeface="Inconsolata"/>
                <a:cs typeface="Inconsolata"/>
                <a:sym typeface="Inconsolata"/>
              </a:rPr>
              <a:t>Inferred</a:t>
            </a:r>
            <a:endParaRPr b="1" sz="8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Disjointness </a:t>
            </a:r>
            <a:endParaRPr/>
          </a:p>
        </p:txBody>
      </p:sp>
      <p:sp>
        <p:nvSpPr>
          <p:cNvPr id="559" name="Google Shape;559;p83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Disjoint classes do not contain the same individuals</a:t>
            </a:r>
            <a:br>
              <a:rPr lang="nl"/>
            </a:br>
            <a:r>
              <a:rPr lang="nl"/>
              <a:t>The complement and disjointness allow us to infer that individuals are different.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 txBox="1"/>
          <p:nvPr/>
        </p:nvSpPr>
        <p:spPr>
          <a:xfrm>
            <a:off x="399750" y="3709550"/>
            <a:ext cx="4156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owl:disjointWith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ex:A, 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b="0" i="0" sz="2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1" name="Google Shape;561;p83"/>
          <p:cNvSpPr txBox="1"/>
          <p:nvPr/>
        </p:nvSpPr>
        <p:spPr>
          <a:xfrm>
            <a:off x="399755" y="4730455"/>
            <a:ext cx="122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nl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</a:t>
            </a:r>
            <a:endParaRPr sz="900"/>
          </a:p>
        </p:txBody>
      </p:sp>
      <p:sp>
        <p:nvSpPr>
          <p:cNvPr id="562" name="Google Shape;562;p83"/>
          <p:cNvSpPr txBox="1"/>
          <p:nvPr/>
        </p:nvSpPr>
        <p:spPr>
          <a:xfrm>
            <a:off x="4425300" y="3838675"/>
            <a:ext cx="4407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owl:disjointWith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Woman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y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Woman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b="0" i="0" sz="2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63" name="Google Shape;563;p83"/>
          <p:cNvCxnSpPr/>
          <p:nvPr/>
        </p:nvCxnSpPr>
        <p:spPr>
          <a:xfrm>
            <a:off x="453096" y="4627833"/>
            <a:ext cx="3536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4" name="Google Shape;564;p83"/>
          <p:cNvCxnSpPr/>
          <p:nvPr/>
        </p:nvCxnSpPr>
        <p:spPr>
          <a:xfrm>
            <a:off x="4555946" y="4627833"/>
            <a:ext cx="35361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65" name="Google Shape;56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348" y="2016127"/>
            <a:ext cx="2450950" cy="152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6" name="Google Shape;56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7300" y="1936000"/>
            <a:ext cx="3186025" cy="17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Union, Disjoint Union </a:t>
            </a:r>
            <a:endParaRPr/>
          </a:p>
        </p:txBody>
      </p:sp>
      <p:sp>
        <p:nvSpPr>
          <p:cNvPr id="572" name="Google Shape;572;p84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The union contains all individuals that belong to the classes of the union</a:t>
            </a:r>
            <a:endParaRPr/>
          </a:p>
        </p:txBody>
      </p:sp>
      <p:pic>
        <p:nvPicPr>
          <p:cNvPr descr="Image" id="573" name="Google Shape;57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698" y="1836524"/>
            <a:ext cx="2364200" cy="143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4" name="Google Shape;57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5150" y="1821711"/>
            <a:ext cx="2364200" cy="146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 txBox="1"/>
          <p:nvPr/>
        </p:nvSpPr>
        <p:spPr>
          <a:xfrm>
            <a:off x="2332825" y="3401750"/>
            <a:ext cx="43977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ex:C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owl:unionOf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( 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 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).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ex:C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ex:C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576" name="Google Shape;576;p84"/>
          <p:cNvCxnSpPr/>
          <p:nvPr/>
        </p:nvCxnSpPr>
        <p:spPr>
          <a:xfrm>
            <a:off x="2710774" y="4185000"/>
            <a:ext cx="3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77" name="Google Shape;577;p84"/>
          <p:cNvSpPr txBox="1"/>
          <p:nvPr/>
        </p:nvSpPr>
        <p:spPr>
          <a:xfrm>
            <a:off x="862303" y="4833946"/>
            <a:ext cx="49644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Girl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	owl: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u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nionOf	( 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Female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Woman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) .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Union, Disjoint Union </a:t>
            </a:r>
            <a:endParaRPr/>
          </a:p>
        </p:txBody>
      </p:sp>
      <p:sp>
        <p:nvSpPr>
          <p:cNvPr id="583" name="Google Shape;583;p85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A disjoint union is a union of mutually disjoint classes</a:t>
            </a:r>
            <a:endParaRPr/>
          </a:p>
        </p:txBody>
      </p:sp>
      <p:pic>
        <p:nvPicPr>
          <p:cNvPr descr="Image" id="584" name="Google Shape;58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5829" y="2121699"/>
            <a:ext cx="2136428" cy="1111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5" name="Google Shape;585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4766" y="2091561"/>
            <a:ext cx="2203400" cy="1172023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5"/>
          <p:cNvSpPr txBox="1"/>
          <p:nvPr/>
        </p:nvSpPr>
        <p:spPr>
          <a:xfrm>
            <a:off x="2021378" y="4822546"/>
            <a:ext cx="49644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Child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	owl:disjointUnionOf	( 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Boy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ex:</a:t>
            </a:r>
            <a:r>
              <a:rPr lang="nl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Girl</a:t>
            </a:r>
            <a:r>
              <a:rPr b="0" i="0" lang="nl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) 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587" name="Google Shape;587;p85"/>
          <p:cNvSpPr txBox="1"/>
          <p:nvPr/>
        </p:nvSpPr>
        <p:spPr>
          <a:xfrm>
            <a:off x="2332825" y="3401750"/>
            <a:ext cx="48054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ex:C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owl:disjoint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U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nion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( 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 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).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a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endParaRPr sz="900"/>
          </a:p>
        </p:txBody>
      </p:sp>
      <p:cxnSp>
        <p:nvCxnSpPr>
          <p:cNvPr id="588" name="Google Shape;588;p85"/>
          <p:cNvCxnSpPr/>
          <p:nvPr/>
        </p:nvCxnSpPr>
        <p:spPr>
          <a:xfrm>
            <a:off x="2703799" y="4337400"/>
            <a:ext cx="3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89" name="Google Shape;589;p85"/>
          <p:cNvSpPr txBox="1"/>
          <p:nvPr/>
        </p:nvSpPr>
        <p:spPr>
          <a:xfrm>
            <a:off x="4835305" y="4337405"/>
            <a:ext cx="122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1" i="0" lang="nl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</a:t>
            </a:r>
            <a:endParaRPr sz="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Class Axioms - Intersection, Enumeration </a:t>
            </a:r>
            <a:endParaRPr/>
          </a:p>
        </p:txBody>
      </p:sp>
      <p:sp>
        <p:nvSpPr>
          <p:cNvPr id="595" name="Google Shape;595;p86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intersection contains individuals that each belong to both classes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y</a:t>
            </a:r>
            <a:r>
              <a:rPr lang="nl"/>
              <a:t>ou can enumerate all members of a class </a:t>
            </a:r>
            <a:endParaRPr/>
          </a:p>
        </p:txBody>
      </p:sp>
      <p:cxnSp>
        <p:nvCxnSpPr>
          <p:cNvPr id="596" name="Google Shape;596;p86"/>
          <p:cNvCxnSpPr/>
          <p:nvPr/>
        </p:nvCxnSpPr>
        <p:spPr>
          <a:xfrm>
            <a:off x="332599" y="4192975"/>
            <a:ext cx="3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597" name="Google Shape;59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349" y="1729297"/>
            <a:ext cx="2364125" cy="143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98" name="Google Shape;59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8725" y="3444938"/>
            <a:ext cx="1835050" cy="162031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6"/>
          <p:cNvSpPr txBox="1"/>
          <p:nvPr/>
        </p:nvSpPr>
        <p:spPr>
          <a:xfrm>
            <a:off x="4325550" y="1742975"/>
            <a:ext cx="45888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ex:C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owl:intersectionOf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(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 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).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ex:C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0" name="Google Shape;600;p86"/>
          <p:cNvSpPr txBox="1"/>
          <p:nvPr/>
        </p:nvSpPr>
        <p:spPr>
          <a:xfrm>
            <a:off x="382800" y="3792950"/>
            <a:ext cx="41892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owl:oneOf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( 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ex:a1 ex:a2 ex:a3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)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ex:a1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owl:Thing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ex:a1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b="0" i="0" sz="14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owl:Sex   owl:oneOf ( ex:male, ex:female )</a:t>
            </a:r>
            <a:br>
              <a:rPr lang="nl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601" name="Google Shape;601;p86"/>
          <p:cNvCxnSpPr/>
          <p:nvPr/>
        </p:nvCxnSpPr>
        <p:spPr>
          <a:xfrm>
            <a:off x="4571999" y="2632250"/>
            <a:ext cx="3357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Necessary &amp; sufficient conditions 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Describe describe a implicational relationship between two statements, e.g. “If X, then Y”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nl" sz="1400"/>
              <a:t>Necessary</a:t>
            </a:r>
            <a:r>
              <a:rPr lang="nl" sz="1400"/>
              <a:t> condition (if)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X is necessary condition for Y ( X =&gt; Y 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consequent Y must be true if X is to be true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e.g.: </a:t>
            </a:r>
            <a:r>
              <a:rPr i="1" lang="nl"/>
              <a:t>Having a Msc is a necessary condition (</a:t>
            </a:r>
            <a:r>
              <a:rPr i="1" lang="nl"/>
              <a:t>but not sufficient) </a:t>
            </a:r>
            <a:r>
              <a:rPr i="1" lang="nl"/>
              <a:t>for being a PhD student</a:t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nl" sz="1400"/>
              <a:t>Sufficient</a:t>
            </a:r>
            <a:r>
              <a:rPr lang="nl" sz="1400"/>
              <a:t> condition (if)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X is sufficient condition for Y (X &lt;= Y)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if X is true, the consequent Y must be true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Stronger than necessary condition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Example: </a:t>
            </a:r>
            <a:r>
              <a:rPr i="1" lang="nl"/>
              <a:t>Being a PhD is a sufficient condition for having a MSc (but not necessary)</a:t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nl" sz="1400"/>
              <a:t>Necessary and sufficient </a:t>
            </a:r>
            <a:r>
              <a:rPr lang="nl" sz="1400"/>
              <a:t>condition</a:t>
            </a:r>
            <a:r>
              <a:rPr lang="nl" sz="1400"/>
              <a:t> (iff)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Both </a:t>
            </a:r>
            <a:r>
              <a:rPr lang="nl"/>
              <a:t>(</a:t>
            </a:r>
            <a:r>
              <a:rPr lang="nl"/>
              <a:t>X &lt;= Y) and ( X =&gt; Y) hold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Necessary &amp; sufficient </a:t>
            </a:r>
            <a:endParaRPr/>
          </a:p>
        </p:txBody>
      </p:sp>
      <p:sp>
        <p:nvSpPr>
          <p:cNvPr id="613" name="Google Shape;613;p88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Necessary (“if”) class restrictions use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lang="nl"/>
              <a:t> to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Infer </a:t>
            </a:r>
            <a:r>
              <a:rPr b="1" lang="nl"/>
              <a:t>subclass</a:t>
            </a:r>
            <a:r>
              <a:rPr lang="nl"/>
              <a:t> relations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Infer </a:t>
            </a:r>
            <a:r>
              <a:rPr b="1" lang="nl"/>
              <a:t>property values</a:t>
            </a:r>
            <a:r>
              <a:rPr lang="nl"/>
              <a:t> of known class members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E.g.: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All persons have a mother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Female is subclass of Person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→ All females have a mother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Necessary &amp; sufficient </a:t>
            </a:r>
            <a:endParaRPr/>
          </a:p>
        </p:txBody>
      </p:sp>
      <p:sp>
        <p:nvSpPr>
          <p:cNvPr id="619" name="Google Shape;619;p89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Necessary and sufficient (“iff”) class restrictions use </a:t>
            </a:r>
            <a:r>
              <a:rPr lang="nl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owl:equivalentClass </a:t>
            </a:r>
            <a:r>
              <a:rPr lang="nl"/>
              <a:t>to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Infer class </a:t>
            </a:r>
            <a:r>
              <a:rPr b="1" lang="nl"/>
              <a:t>equivalence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Infer class </a:t>
            </a:r>
            <a:r>
              <a:rPr b="1" lang="nl"/>
              <a:t>membership</a:t>
            </a:r>
            <a:r>
              <a:rPr lang="nl"/>
              <a:t> of individuals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E.g.: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Wine equivalent to FermentedGrapeJuice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Cune is a wine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→ Cune is a FermentedGrapeJuice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The Semantic Web</a:t>
            </a:r>
            <a:endParaRPr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Existential (some)</a:t>
            </a:r>
            <a:endParaRPr/>
          </a:p>
        </p:txBody>
      </p:sp>
      <p:sp>
        <p:nvSpPr>
          <p:cNvPr id="625" name="Google Shape;625;p90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</a:t>
            </a:r>
            <a:r>
              <a:rPr b="1" lang="nl"/>
              <a:t>at least one value</a:t>
            </a:r>
            <a:r>
              <a:rPr lang="nl"/>
              <a:t> from the specified class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90"/>
          <p:cNvSpPr txBox="1"/>
          <p:nvPr/>
        </p:nvSpPr>
        <p:spPr>
          <a:xfrm>
            <a:off x="661600" y="1893153"/>
            <a:ext cx="7940100" cy="22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ex:NobelPrizeWinners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ex:Person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owl:equivalentClass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ex:won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owl:someValuesFrom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ex:marieCurie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ex:won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ex:physicsNobelPrize1903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ex:physicsNobelPrize1903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ex:marieCurie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ex:NobelPrizeWinner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627" name="Google Shape;627;p90"/>
          <p:cNvCxnSpPr/>
          <p:nvPr/>
        </p:nvCxnSpPr>
        <p:spPr>
          <a:xfrm>
            <a:off x="661704" y="3822099"/>
            <a:ext cx="7256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28" name="Google Shape;628;p90"/>
          <p:cNvSpPr txBox="1"/>
          <p:nvPr/>
        </p:nvSpPr>
        <p:spPr>
          <a:xfrm>
            <a:off x="445948" y="4683611"/>
            <a:ext cx="8252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NobelPrizeWinners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is exactly the class of all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Persons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who have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won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at lea</a:t>
            </a:r>
            <a:r>
              <a:rPr lang="nl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st one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NobelPrize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  </a:t>
            </a:r>
            <a:endParaRPr sz="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Universal (all) </a:t>
            </a:r>
            <a:endParaRPr/>
          </a:p>
        </p:txBody>
      </p:sp>
      <p:sp>
        <p:nvSpPr>
          <p:cNvPr id="634" name="Google Shape;634;p91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</a:t>
            </a:r>
            <a:r>
              <a:rPr b="1" lang="nl"/>
              <a:t>only values</a:t>
            </a:r>
            <a:r>
              <a:rPr lang="nl"/>
              <a:t> from the specified class (all)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91"/>
          <p:cNvSpPr txBox="1"/>
          <p:nvPr/>
        </p:nvSpPr>
        <p:spPr>
          <a:xfrm>
            <a:off x="526850" y="2157626"/>
            <a:ext cx="78945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ex:Prize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ex:wonBy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owl:allValuesFrom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ex:NobelPrizeWinner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ex:physicsNobelPrize1903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ex:wonBy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ex:marieCurie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ex:physicsNobelPrize1903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ex:marieCurie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ex:NobelPrizeWinner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sp>
        <p:nvSpPr>
          <p:cNvPr id="636" name="Google Shape;636;p91"/>
          <p:cNvSpPr txBox="1"/>
          <p:nvPr/>
        </p:nvSpPr>
        <p:spPr>
          <a:xfrm>
            <a:off x="1951831" y="4524960"/>
            <a:ext cx="5628300" cy="24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"A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NobelPrize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can only be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wonBy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b="1" i="0" lang="nl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NobelPrizeWinner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  </a:t>
            </a:r>
            <a:endParaRPr sz="900"/>
          </a:p>
        </p:txBody>
      </p:sp>
      <p:pic>
        <p:nvPicPr>
          <p:cNvPr id="637" name="Google Shape;63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26675" y="3635380"/>
            <a:ext cx="7938425" cy="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Universal (all) </a:t>
            </a:r>
            <a:endParaRPr/>
          </a:p>
        </p:txBody>
      </p:sp>
      <p:sp>
        <p:nvSpPr>
          <p:cNvPr id="643" name="Google Shape;643;p92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</a:t>
            </a:r>
            <a:r>
              <a:rPr b="1" lang="nl"/>
              <a:t>only values</a:t>
            </a:r>
            <a:r>
              <a:rPr lang="nl"/>
              <a:t> from the specified class (all)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2"/>
          <p:cNvSpPr txBox="1"/>
          <p:nvPr/>
        </p:nvSpPr>
        <p:spPr>
          <a:xfrm>
            <a:off x="526850" y="2157626"/>
            <a:ext cx="78945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Human	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hasParent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owl:allValuesFrom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Human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lise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hasParent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anja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lise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Human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anja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Human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sp>
        <p:nvSpPr>
          <p:cNvPr id="645" name="Google Shape;645;p92"/>
          <p:cNvSpPr txBox="1"/>
          <p:nvPr/>
        </p:nvSpPr>
        <p:spPr>
          <a:xfrm>
            <a:off x="1951831" y="4524960"/>
            <a:ext cx="5628300" cy="24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None/>
            </a:pP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"A </a:t>
            </a:r>
            <a:r>
              <a:rPr b="1" lang="nl" sz="1500">
                <a:latin typeface="Helvetica Neue"/>
                <a:ea typeface="Helvetica Neue"/>
                <a:cs typeface="Helvetica Neue"/>
                <a:sym typeface="Helvetica Neue"/>
              </a:rPr>
              <a:t>human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can only be </a:t>
            </a:r>
            <a:r>
              <a:rPr b="1" lang="nl" sz="1500">
                <a:latin typeface="Helvetica Neue"/>
                <a:ea typeface="Helvetica Neue"/>
                <a:cs typeface="Helvetica Neue"/>
                <a:sym typeface="Helvetica Neue"/>
              </a:rPr>
              <a:t>have a parent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nl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that is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nl" sz="1500">
                <a:latin typeface="Helvetica Neue"/>
                <a:ea typeface="Helvetica Neue"/>
                <a:cs typeface="Helvetica Neue"/>
                <a:sym typeface="Helvetica Neue"/>
              </a:rPr>
              <a:t>a human</a:t>
            </a:r>
            <a:r>
              <a:rPr b="0" i="0" lang="nl" sz="1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  </a:t>
            </a:r>
            <a:endParaRPr sz="900"/>
          </a:p>
        </p:txBody>
      </p:sp>
      <p:pic>
        <p:nvPicPr>
          <p:cNvPr id="646" name="Google Shape;64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26675" y="3635380"/>
            <a:ext cx="7938425" cy="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Value </a:t>
            </a:r>
            <a:endParaRPr/>
          </a:p>
        </p:txBody>
      </p:sp>
      <p:sp>
        <p:nvSpPr>
          <p:cNvPr id="652" name="Google Shape;652;p93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only values from the </a:t>
            </a:r>
            <a:r>
              <a:rPr b="1" lang="nl"/>
              <a:t>specified class</a:t>
            </a:r>
            <a:r>
              <a:rPr lang="nl"/>
              <a:t> (all)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93"/>
          <p:cNvSpPr txBox="1"/>
          <p:nvPr/>
        </p:nvSpPr>
        <p:spPr>
          <a:xfrm>
            <a:off x="921299" y="2274903"/>
            <a:ext cx="7553100" cy="18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ex:FiatUno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ex:Car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ex:hasModel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owl:hasValue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ex:fiatUnoModel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ex:myCar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ex:FiatUno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ex:myCar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ex:hasModel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ex:fiatUnoModel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654" name="Google Shape;654;p93"/>
          <p:cNvCxnSpPr/>
          <p:nvPr/>
        </p:nvCxnSpPr>
        <p:spPr>
          <a:xfrm>
            <a:off x="892340" y="3643823"/>
            <a:ext cx="6849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Value 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only values from the </a:t>
            </a:r>
            <a:r>
              <a:rPr b="1" lang="nl"/>
              <a:t>specified class</a:t>
            </a:r>
            <a:r>
              <a:rPr lang="nl"/>
              <a:t> (all)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94"/>
          <p:cNvSpPr txBox="1"/>
          <p:nvPr/>
        </p:nvSpPr>
        <p:spPr>
          <a:xfrm>
            <a:off x="921299" y="2274903"/>
            <a:ext cx="7553100" cy="18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RedCar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ex:Car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hasColour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	 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owl:hasValue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red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ex:myCar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RedCar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ex:myCar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hasColour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red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662" name="Google Shape;662;p94"/>
          <p:cNvCxnSpPr/>
          <p:nvPr/>
        </p:nvCxnSpPr>
        <p:spPr>
          <a:xfrm>
            <a:off x="892340" y="3643823"/>
            <a:ext cx="6849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5"/>
          <p:cNvSpPr txBox="1"/>
          <p:nvPr/>
        </p:nvSpPr>
        <p:spPr>
          <a:xfrm>
            <a:off x="442025" y="2316100"/>
            <a:ext cx="83904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Mammal</a:t>
            </a: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hasParent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owl:qualifiedCardinality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”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”^^xsd:integer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owl:onClass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Parent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hasParent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1, 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 #all instances of ex: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Parent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(all different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)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Mammal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sp>
        <p:nvSpPr>
          <p:cNvPr id="668" name="Google Shape;66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Cardinality </a:t>
            </a:r>
            <a:endParaRPr/>
          </a:p>
        </p:txBody>
      </p:sp>
      <p:sp>
        <p:nvSpPr>
          <p:cNvPr id="669" name="Google Shape;669;p95"/>
          <p:cNvSpPr txBox="1"/>
          <p:nvPr>
            <p:ph idx="1" type="body"/>
          </p:nvPr>
        </p:nvSpPr>
        <p:spPr>
          <a:xfrm>
            <a:off x="311700" y="1152475"/>
            <a:ext cx="85206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All members of a class have </a:t>
            </a:r>
            <a:r>
              <a:rPr b="1" lang="nl"/>
              <a:t>exactly/min/max</a:t>
            </a:r>
            <a:r>
              <a:rPr lang="nl"/>
              <a:t> </a:t>
            </a:r>
            <a:r>
              <a:rPr i="1" lang="nl"/>
              <a:t>n</a:t>
            </a:r>
            <a:r>
              <a:rPr lang="nl"/>
              <a:t> values (from the specified class)</a:t>
            </a:r>
            <a:endParaRPr/>
          </a:p>
        </p:txBody>
      </p:sp>
      <p:cxnSp>
        <p:nvCxnSpPr>
          <p:cNvPr id="670" name="Google Shape;670;p95"/>
          <p:cNvCxnSpPr/>
          <p:nvPr/>
        </p:nvCxnSpPr>
        <p:spPr>
          <a:xfrm>
            <a:off x="442015" y="3574598"/>
            <a:ext cx="7986600" cy="6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6"/>
          <p:cNvSpPr txBox="1"/>
          <p:nvPr/>
        </p:nvSpPr>
        <p:spPr>
          <a:xfrm>
            <a:off x="442025" y="2544700"/>
            <a:ext cx="83904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:Person 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 [</a:t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owl:qualifiedCardinality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”1”^^xsd:integer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:hasAge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>
              <a:solidFill>
                <a:srgbClr val="144D85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owl:onDataRange</a:t>
            </a: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xsd:integer</a:t>
            </a:r>
            <a:endParaRPr>
              <a:solidFill>
                <a:srgbClr val="C1951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]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</a:t>
            </a:r>
            <a:r>
              <a:rPr lang="nl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hasAge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lang="nl"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lang="nl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33”^^xsd:integer, “34”^^xsd:integer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nl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rPr>
              <a:t>INCONSISTENT</a:t>
            </a:r>
            <a:endParaRPr sz="900">
              <a:solidFill>
                <a:schemeClr val="accent2"/>
              </a:solidFill>
            </a:endParaRPr>
          </a:p>
        </p:txBody>
      </p:sp>
      <p:sp>
        <p:nvSpPr>
          <p:cNvPr id="676" name="Google Shape;676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Cardinality </a:t>
            </a:r>
            <a:endParaRPr/>
          </a:p>
        </p:txBody>
      </p:sp>
      <p:sp>
        <p:nvSpPr>
          <p:cNvPr id="677" name="Google Shape;677;p96"/>
          <p:cNvSpPr txBox="1"/>
          <p:nvPr>
            <p:ph idx="1" type="body"/>
          </p:nvPr>
        </p:nvSpPr>
        <p:spPr>
          <a:xfrm>
            <a:off x="311700" y="1152475"/>
            <a:ext cx="85206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All members of a class have </a:t>
            </a:r>
            <a:r>
              <a:rPr b="1" lang="nl"/>
              <a:t>exactly/min/max</a:t>
            </a:r>
            <a:r>
              <a:rPr lang="nl"/>
              <a:t> </a:t>
            </a:r>
            <a:r>
              <a:rPr i="1" lang="nl"/>
              <a:t>n</a:t>
            </a:r>
            <a:r>
              <a:rPr lang="nl"/>
              <a:t> values</a:t>
            </a:r>
            <a:br>
              <a:rPr lang="nl"/>
            </a:br>
            <a:r>
              <a:rPr lang="nl"/>
              <a:t>Also with Datatypes</a:t>
            </a:r>
            <a:endParaRPr/>
          </a:p>
        </p:txBody>
      </p:sp>
      <p:cxnSp>
        <p:nvCxnSpPr>
          <p:cNvPr id="678" name="Google Shape;678;p96"/>
          <p:cNvCxnSpPr/>
          <p:nvPr/>
        </p:nvCxnSpPr>
        <p:spPr>
          <a:xfrm>
            <a:off x="442015" y="4031798"/>
            <a:ext cx="7986600" cy="6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Local reflexivity </a:t>
            </a:r>
            <a:endParaRPr/>
          </a:p>
        </p:txBody>
      </p:sp>
      <p:sp>
        <p:nvSpPr>
          <p:cNvPr id="684" name="Google Shape;684;p97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All members of a class have a relation </a:t>
            </a:r>
            <a:r>
              <a:rPr b="1" lang="nl"/>
              <a:t>with themselves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97"/>
          <p:cNvSpPr txBox="1"/>
          <p:nvPr/>
        </p:nvSpPr>
        <p:spPr>
          <a:xfrm>
            <a:off x="1091200" y="2626850"/>
            <a:ext cx="73863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rdfs:subClassOf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[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owl:Restriction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owl:onProperty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ex:p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		  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owl:hasSelf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”true”^^xsd:boolean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]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ex:p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cxnSp>
        <p:nvCxnSpPr>
          <p:cNvPr id="686" name="Google Shape;686;p97"/>
          <p:cNvCxnSpPr/>
          <p:nvPr/>
        </p:nvCxnSpPr>
        <p:spPr>
          <a:xfrm>
            <a:off x="1105560" y="3850340"/>
            <a:ext cx="7323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OWL - </a:t>
            </a:r>
            <a:r>
              <a:rPr lang="nl"/>
              <a:t>Identity and Negation</a:t>
            </a:r>
            <a:endParaRPr/>
          </a:p>
        </p:txBody>
      </p:sp>
      <p:sp>
        <p:nvSpPr>
          <p:cNvPr id="692" name="Google Shape;692;p98"/>
          <p:cNvSpPr txBox="1"/>
          <p:nvPr>
            <p:ph idx="1" type="body"/>
          </p:nvPr>
        </p:nvSpPr>
        <p:spPr>
          <a:xfrm>
            <a:off x="311700" y="1152475"/>
            <a:ext cx="85206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State that two individuals are different or the same.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nl"/>
            </a:br>
            <a:br>
              <a:rPr lang="nl"/>
            </a:br>
            <a:br>
              <a:rPr lang="nl"/>
            </a:br>
            <a:br>
              <a:rPr lang="nl"/>
            </a:br>
            <a:br>
              <a:rPr lang="nl"/>
            </a:br>
            <a:r>
              <a:rPr lang="nl"/>
              <a:t>You can say that a property does not </a:t>
            </a:r>
            <a:br>
              <a:rPr lang="nl"/>
            </a:br>
            <a:r>
              <a:rPr lang="nl"/>
              <a:t>hold between two individuals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693" name="Google Shape;693;p98"/>
          <p:cNvCxnSpPr/>
          <p:nvPr/>
        </p:nvCxnSpPr>
        <p:spPr>
          <a:xfrm>
            <a:off x="4391918" y="2500535"/>
            <a:ext cx="4071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94" name="Google Shape;694;p98"/>
          <p:cNvSpPr txBox="1"/>
          <p:nvPr/>
        </p:nvSpPr>
        <p:spPr>
          <a:xfrm>
            <a:off x="3424475" y="3908100"/>
            <a:ext cx="56703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_:x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rdf:type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owl:NegativePropertyAssertion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owl:sourceIndividual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owl:assertionProperty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ex:p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owl:targetIndividual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  <p:sp>
        <p:nvSpPr>
          <p:cNvPr id="695" name="Google Shape;695;p98"/>
          <p:cNvSpPr txBox="1"/>
          <p:nvPr/>
        </p:nvSpPr>
        <p:spPr>
          <a:xfrm>
            <a:off x="4360664" y="2025096"/>
            <a:ext cx="39168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4D85"/>
              </a:buClr>
              <a:buSzPts val="1400"/>
              <a:buFont typeface="Inconsolata"/>
              <a:buNone/>
            </a:pP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ex:a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owl:sameAs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ex:b, ex:c 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ex:b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owl:sameAs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ex:a, ex:c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ex:c	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owl:sameAs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ex:a, ex:d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;</a:t>
            </a:r>
            <a:b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nl" sz="1400" u="none" cap="none" strike="noStrike">
                <a:solidFill>
                  <a:srgbClr val="144D85"/>
                </a:solidFill>
                <a:latin typeface="Inconsolata"/>
                <a:ea typeface="Inconsolata"/>
                <a:cs typeface="Inconsolata"/>
                <a:sym typeface="Inconsolata"/>
              </a:rPr>
              <a:t>		</a:t>
            </a:r>
            <a:r>
              <a:rPr b="0" i="0" lang="nl" sz="1400" u="none" cap="none" strike="noStrike">
                <a:solidFill>
                  <a:srgbClr val="0A5C17"/>
                </a:solidFill>
                <a:latin typeface="Inconsolata"/>
                <a:ea typeface="Inconsolata"/>
                <a:cs typeface="Inconsolata"/>
                <a:sym typeface="Inconsolata"/>
              </a:rPr>
              <a:t>owl:differentFrom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b="0" i="0" lang="nl" sz="1400" u="none" cap="none" strike="noStrike">
                <a:solidFill>
                  <a:srgbClr val="C19519"/>
                </a:solidFill>
                <a:latin typeface="Inconsolata"/>
                <a:ea typeface="Inconsolata"/>
                <a:cs typeface="Inconsolata"/>
                <a:sym typeface="Inconsolata"/>
              </a:rPr>
              <a:t>ex:d</a:t>
            </a:r>
            <a:r>
              <a:rPr b="0" i="0" lang="nl" sz="14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.</a:t>
            </a:r>
            <a:endParaRPr sz="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9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SPARQL (querying)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Knowledge Graph at Web-scale</a:t>
            </a:r>
            <a:endParaRPr/>
          </a:p>
        </p:txBody>
      </p:sp>
      <p:sp>
        <p:nvSpPr>
          <p:cNvPr id="201" name="Google Shape;201;p46"/>
          <p:cNvSpPr txBox="1"/>
          <p:nvPr>
            <p:ph idx="1" type="body"/>
          </p:nvPr>
        </p:nvSpPr>
        <p:spPr>
          <a:xfrm>
            <a:off x="311700" y="1152475"/>
            <a:ext cx="76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“To a computer [...] the web is a flat, boring world </a:t>
            </a:r>
            <a:r>
              <a:rPr b="1" lang="nl">
                <a:solidFill>
                  <a:schemeClr val="accent6"/>
                </a:solidFill>
              </a:rPr>
              <a:t>devoid of meaning</a:t>
            </a:r>
            <a:br>
              <a:rPr lang="nl"/>
            </a:br>
            <a:r>
              <a:rPr lang="nl"/>
              <a:t>[...]”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“documents on the web [</a:t>
            </a:r>
            <a:r>
              <a:rPr i="1" lang="nl"/>
              <a:t>should</a:t>
            </a:r>
            <a:r>
              <a:rPr lang="nl"/>
              <a:t>] describe real objects </a:t>
            </a:r>
            <a:br>
              <a:rPr lang="nl"/>
            </a:br>
            <a:r>
              <a:rPr lang="nl"/>
              <a:t>and imaginary </a:t>
            </a:r>
            <a:r>
              <a:rPr b="1" lang="nl">
                <a:solidFill>
                  <a:schemeClr val="accent6"/>
                </a:solidFill>
              </a:rPr>
              <a:t>concepts</a:t>
            </a:r>
            <a:r>
              <a:rPr lang="nl"/>
              <a:t>, and give particular </a:t>
            </a:r>
            <a:br>
              <a:rPr lang="nl"/>
            </a:br>
            <a:r>
              <a:rPr b="1" lang="nl">
                <a:solidFill>
                  <a:schemeClr val="accent6"/>
                </a:solidFill>
              </a:rPr>
              <a:t>relationships</a:t>
            </a:r>
            <a:r>
              <a:rPr lang="nl"/>
              <a:t> between them.”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In other words, the Web needs </a:t>
            </a:r>
            <a:r>
              <a:rPr b="1" lang="nl">
                <a:solidFill>
                  <a:schemeClr val="accent6"/>
                </a:solidFill>
              </a:rPr>
              <a:t>semantics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202" name="Google Shape;2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950" y="2571750"/>
            <a:ext cx="3290775" cy="19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6"/>
          <p:cNvSpPr/>
          <p:nvPr/>
        </p:nvSpPr>
        <p:spPr>
          <a:xfrm>
            <a:off x="575600" y="4605200"/>
            <a:ext cx="80424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The next Web (1994) : </a:t>
            </a:r>
            <a:r>
              <a:rPr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https://www.ted.com/talks/tim_berners_lee_on_the_next_web</a:t>
            </a:r>
            <a:endParaRPr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04" name="Google Shape;204;p46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SPARQL</a:t>
            </a:r>
            <a:endParaRPr/>
          </a:p>
        </p:txBody>
      </p:sp>
      <p:sp>
        <p:nvSpPr>
          <p:cNvPr id="706" name="Google Shape;706;p100"/>
          <p:cNvSpPr txBox="1"/>
          <p:nvPr>
            <p:ph idx="1" type="body"/>
          </p:nvPr>
        </p:nvSpPr>
        <p:spPr>
          <a:xfrm>
            <a:off x="311700" y="1152475"/>
            <a:ext cx="456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The protocol &amp; query language for RDF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>
                <a:highlight>
                  <a:srgbClr val="F6B26B"/>
                </a:highlight>
              </a:rPr>
              <a:t>Prologue</a:t>
            </a:r>
            <a:r>
              <a:rPr lang="nl" sz="1600"/>
              <a:t> : Declarations used throughout the query.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>
                <a:highlight>
                  <a:srgbClr val="93C47D"/>
                </a:highlight>
              </a:rPr>
              <a:t>Query Clause</a:t>
            </a:r>
            <a:r>
              <a:rPr lang="nl" sz="1600"/>
              <a:t> : What do we want to get back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>
                <a:highlight>
                  <a:srgbClr val="6FA8DC"/>
                </a:highlight>
              </a:rPr>
              <a:t>Where</a:t>
            </a:r>
            <a:r>
              <a:rPr lang="nl" sz="1600">
                <a:highlight>
                  <a:srgbClr val="6FA8DC"/>
                </a:highlight>
              </a:rPr>
              <a:t> Clause</a:t>
            </a:r>
            <a:r>
              <a:rPr lang="nl" sz="1600"/>
              <a:t>: Specifies the parts of the graph we are looking for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nl" sz="1600">
                <a:highlight>
                  <a:srgbClr val="E06666"/>
                </a:highlight>
              </a:rPr>
              <a:t>Modifiers</a:t>
            </a:r>
            <a:r>
              <a:rPr lang="nl" sz="1600"/>
              <a:t>: Perform operation to restrict results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nl" sz="1600"/>
            </a:br>
            <a:br>
              <a:rPr lang="nl" sz="1600"/>
            </a:br>
            <a:br>
              <a:rPr lang="nl" sz="1600"/>
            </a:br>
            <a:endParaRPr sz="1600"/>
          </a:p>
        </p:txBody>
      </p:sp>
      <p:pic>
        <p:nvPicPr>
          <p:cNvPr id="707" name="Google Shape;70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050" y="1949550"/>
            <a:ext cx="3754525" cy="25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SPARQL</a:t>
            </a:r>
            <a:r>
              <a:rPr lang="nl"/>
              <a:t> forms</a:t>
            </a:r>
            <a:endParaRPr/>
          </a:p>
        </p:txBody>
      </p:sp>
      <p:sp>
        <p:nvSpPr>
          <p:cNvPr id="713" name="Google Shape;713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4 clause forms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nl" sz="20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Ask</a:t>
            </a:r>
            <a:r>
              <a:rPr lang="nl"/>
              <a:t>: Graph → Y/N (boolean answer)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nl" sz="20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Construct</a:t>
            </a:r>
            <a:r>
              <a:rPr lang="nl"/>
              <a:t> : Graph → Graph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nl" sz="20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Describe</a:t>
            </a:r>
            <a:r>
              <a:rPr lang="nl"/>
              <a:t>: IRIs → Graph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nl" sz="20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lang="nl"/>
              <a:t>: Graph → Table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719" name="Google Shape;719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</a:t>
            </a:r>
            <a:r>
              <a:rPr lang="nl"/>
              <a:t> triple pattern</a:t>
            </a:r>
            <a:br>
              <a:rPr lang="nl"/>
            </a:br>
            <a:r>
              <a:rPr lang="nl"/>
              <a:t>1 variable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 </a:t>
            </a:r>
            <a:br>
              <a:rPr lang="nl"/>
            </a:br>
            <a:r>
              <a:rPr b="1"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</a:t>
            </a:r>
            <a:r>
              <a:rPr b="1" lang="nl" sz="16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?subj a &lt;http://example.org/Teacher&gt; 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0" name="Google Shape;720;p102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1" name="Google Shape;721;p102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22" name="Google Shape;722;p102"/>
          <p:cNvCxnSpPr>
            <a:stCxn id="720" idx="4"/>
            <a:endCxn id="721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23" name="Google Shape;723;p102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4" name="Google Shape;724;p102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5" name="Google Shape;725;p102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26" name="Google Shape;726;p102"/>
          <p:cNvCxnSpPr>
            <a:stCxn id="720" idx="2"/>
            <a:endCxn id="725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27" name="Google Shape;727;p102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28" name="Google Shape;728;p102"/>
          <p:cNvCxnSpPr>
            <a:stCxn id="720" idx="0"/>
            <a:endCxn id="724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9" name="Google Shape;729;p102"/>
          <p:cNvCxnSpPr>
            <a:stCxn id="721" idx="6"/>
            <a:endCxn id="730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1" name="Google Shape;731;p102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32" name="Google Shape;732;p102"/>
          <p:cNvCxnSpPr>
            <a:stCxn id="730" idx="4"/>
            <a:endCxn id="731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3" name="Google Shape;733;p102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34" name="Google Shape;734;p102"/>
          <p:cNvCxnSpPr>
            <a:stCxn id="720" idx="6"/>
            <a:endCxn id="733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5" name="Google Shape;735;p102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36" name="Google Shape;736;p102"/>
          <p:cNvCxnSpPr>
            <a:stCxn id="733" idx="0"/>
            <a:endCxn id="737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7" name="Google Shape;737;p102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8" name="Google Shape;738;p102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0" name="Google Shape;730;p102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9" name="Google Shape;739;p102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0" name="Google Shape;740;p102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1" name="Google Shape;741;p102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742" name="Google Shape;742;p102"/>
          <p:cNvGraphicFramePr/>
          <p:nvPr/>
        </p:nvGraphicFramePr>
        <p:xfrm>
          <a:off x="1373100" y="38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{AD843468-3776-4FE6-B6AC-07CB4A6BFDA7}</a:tableStyleId>
              </a:tblPr>
              <a:tblGrid>
                <a:gridCol w="1504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3" name="Google Shape;743;p102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44" name="Google Shape;744;p102"/>
          <p:cNvCxnSpPr>
            <a:stCxn id="725" idx="0"/>
            <a:endCxn id="745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5" name="Google Shape;745;p102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46" name="Google Shape;746;p102"/>
          <p:cNvCxnSpPr>
            <a:stCxn id="724" idx="2"/>
            <a:endCxn id="745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7" name="Google Shape;747;p102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8" name="Google Shape;748;p102"/>
          <p:cNvSpPr txBox="1"/>
          <p:nvPr/>
        </p:nvSpPr>
        <p:spPr>
          <a:xfrm>
            <a:off x="3492975" y="3951250"/>
            <a:ext cx="87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chemeClr val="dk2"/>
                </a:solidFill>
              </a:rPr>
              <a:t>Variable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l" sz="1000">
                <a:solidFill>
                  <a:schemeClr val="dk2"/>
                </a:solidFill>
              </a:rPr>
            </a:br>
            <a:r>
              <a:rPr lang="nl" sz="1000">
                <a:solidFill>
                  <a:schemeClr val="dk2"/>
                </a:solidFill>
              </a:rPr>
              <a:t>binding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49" name="Google Shape;749;p102"/>
          <p:cNvSpPr/>
          <p:nvPr/>
        </p:nvSpPr>
        <p:spPr>
          <a:xfrm>
            <a:off x="2974811" y="4463550"/>
            <a:ext cx="534625" cy="70850"/>
          </a:xfrm>
          <a:custGeom>
            <a:rect b="b" l="l" r="r" t="t"/>
            <a:pathLst>
              <a:path extrusionOk="0" h="2834" w="21385">
                <a:moveTo>
                  <a:pt x="21385" y="658"/>
                </a:moveTo>
                <a:cubicBezTo>
                  <a:pt x="16342" y="1668"/>
                  <a:pt x="11153" y="2658"/>
                  <a:pt x="6031" y="2193"/>
                </a:cubicBezTo>
                <a:cubicBezTo>
                  <a:pt x="4032" y="2012"/>
                  <a:pt x="1314" y="-509"/>
                  <a:pt x="109" y="1097"/>
                </a:cubicBezTo>
                <a:cubicBezTo>
                  <a:pt x="-325" y="1676"/>
                  <a:pt x="1132" y="2120"/>
                  <a:pt x="1644" y="2632"/>
                </a:cubicBezTo>
                <a:cubicBezTo>
                  <a:pt x="2048" y="3036"/>
                  <a:pt x="328" y="2106"/>
                  <a:pt x="328" y="1535"/>
                </a:cubicBezTo>
                <a:cubicBezTo>
                  <a:pt x="328" y="391"/>
                  <a:pt x="2376" y="512"/>
                  <a:pt x="339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0" name="Google Shape;750;p102"/>
          <p:cNvSpPr/>
          <p:nvPr/>
        </p:nvSpPr>
        <p:spPr>
          <a:xfrm>
            <a:off x="2350523" y="3398103"/>
            <a:ext cx="1301475" cy="440325"/>
          </a:xfrm>
          <a:custGeom>
            <a:rect b="b" l="l" r="r" t="t"/>
            <a:pathLst>
              <a:path extrusionOk="0" h="17613" w="52059">
                <a:moveTo>
                  <a:pt x="52059" y="17613"/>
                </a:moveTo>
                <a:cubicBezTo>
                  <a:pt x="43201" y="4337"/>
                  <a:pt x="18986" y="-5780"/>
                  <a:pt x="6217" y="3795"/>
                </a:cubicBezTo>
                <a:cubicBezTo>
                  <a:pt x="3933" y="5508"/>
                  <a:pt x="3588" y="10375"/>
                  <a:pt x="733" y="10375"/>
                </a:cubicBezTo>
                <a:cubicBezTo>
                  <a:pt x="-585" y="10375"/>
                  <a:pt x="1832" y="6427"/>
                  <a:pt x="514" y="6427"/>
                </a:cubicBezTo>
                <a:cubicBezTo>
                  <a:pt x="-583" y="6427"/>
                  <a:pt x="514" y="8620"/>
                  <a:pt x="514" y="9717"/>
                </a:cubicBezTo>
                <a:cubicBezTo>
                  <a:pt x="514" y="11108"/>
                  <a:pt x="4682" y="10889"/>
                  <a:pt x="4682" y="9498"/>
                </a:cubicBezTo>
                <a:cubicBezTo>
                  <a:pt x="4682" y="8363"/>
                  <a:pt x="2335" y="9745"/>
                  <a:pt x="1391" y="10375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756" name="Google Shape;756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 triple pattern</a:t>
            </a:r>
            <a:br>
              <a:rPr lang="nl"/>
            </a:br>
            <a:r>
              <a:rPr lang="nl"/>
              <a:t>2 variables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 </a:t>
            </a:r>
            <a:br>
              <a:rPr lang="nl"/>
            </a:br>
            <a:r>
              <a:rPr b="1"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?obj </a:t>
            </a:r>
            <a:r>
              <a:rPr b="1" lang="nl" sz="16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?subj &lt;http://example.org/bornIn&gt; ?obj 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7" name="Google Shape;757;p103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8" name="Google Shape;758;p103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59" name="Google Shape;759;p103"/>
          <p:cNvCxnSpPr>
            <a:stCxn id="757" idx="4"/>
            <a:endCxn id="758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60" name="Google Shape;760;p103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1" name="Google Shape;761;p103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2" name="Google Shape;762;p103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63" name="Google Shape;763;p103"/>
          <p:cNvCxnSpPr>
            <a:stCxn id="757" idx="2"/>
            <a:endCxn id="762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64" name="Google Shape;764;p103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65" name="Google Shape;765;p103"/>
          <p:cNvCxnSpPr>
            <a:stCxn id="757" idx="0"/>
            <a:endCxn id="761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66" name="Google Shape;766;p103"/>
          <p:cNvCxnSpPr>
            <a:stCxn id="758" idx="6"/>
            <a:endCxn id="767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68" name="Google Shape;768;p103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69" name="Google Shape;769;p103"/>
          <p:cNvCxnSpPr>
            <a:stCxn id="767" idx="4"/>
            <a:endCxn id="768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70" name="Google Shape;770;p103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71" name="Google Shape;771;p103"/>
          <p:cNvCxnSpPr>
            <a:stCxn id="757" idx="6"/>
            <a:endCxn id="770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72" name="Google Shape;772;p103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73" name="Google Shape;773;p103"/>
          <p:cNvCxnSpPr>
            <a:stCxn id="770" idx="0"/>
            <a:endCxn id="774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74" name="Google Shape;774;p103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5" name="Google Shape;775;p103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7" name="Google Shape;767;p103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6" name="Google Shape;776;p103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7" name="Google Shape;777;p103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8" name="Google Shape;778;p103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779" name="Google Shape;779;p103"/>
          <p:cNvGraphicFramePr/>
          <p:nvPr/>
        </p:nvGraphicFramePr>
        <p:xfrm>
          <a:off x="1477800" y="38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{AD843468-3776-4FE6-B6AC-07CB4A6BFDA7}</a:tableStyleId>
              </a:tblPr>
              <a:tblGrid>
                <a:gridCol w="1237500"/>
                <a:gridCol w="1286700"/>
              </a:tblGrid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obj</a:t>
                      </a:r>
                      <a:endParaRPr b="1" sz="16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474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ex:Rome</a:t>
                      </a:r>
                      <a:endParaRPr b="1" sz="16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0" name="Google Shape;780;p103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81" name="Google Shape;781;p103"/>
          <p:cNvCxnSpPr>
            <a:stCxn id="762" idx="0"/>
            <a:endCxn id="782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2" name="Google Shape;782;p103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83" name="Google Shape;783;p103"/>
          <p:cNvCxnSpPr>
            <a:stCxn id="761" idx="2"/>
            <a:endCxn id="782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4" name="Google Shape;784;p103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790" name="Google Shape;790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</a:t>
            </a:r>
            <a:r>
              <a:rPr lang="nl"/>
              <a:t> triple patterns</a:t>
            </a:r>
            <a:br>
              <a:rPr lang="nl"/>
            </a:br>
            <a:r>
              <a:rPr lang="nl"/>
              <a:t>1 variable </a:t>
            </a:r>
            <a:br>
              <a:rPr lang="nl"/>
            </a:br>
            <a:br>
              <a:rPr lang="nl"/>
            </a:b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br>
              <a:rPr b="1" lang="nl" sz="16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?obj </a:t>
            </a:r>
            <a:r>
              <a:rPr b="1" lang="nl" sz="16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?subj a ex:Teacher  ; 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ex:bornIn ex:Rome 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1" name="Google Shape;791;p104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2" name="Google Shape;792;p104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93" name="Google Shape;793;p104"/>
          <p:cNvCxnSpPr>
            <a:stCxn id="791" idx="4"/>
            <a:endCxn id="792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94" name="Google Shape;794;p104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5" name="Google Shape;795;p104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6" name="Google Shape;796;p104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97" name="Google Shape;797;p104"/>
          <p:cNvCxnSpPr>
            <a:stCxn id="791" idx="2"/>
            <a:endCxn id="796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98" name="Google Shape;798;p104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99" name="Google Shape;799;p104"/>
          <p:cNvCxnSpPr>
            <a:stCxn id="791" idx="0"/>
            <a:endCxn id="795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00" name="Google Shape;800;p104"/>
          <p:cNvCxnSpPr>
            <a:stCxn id="792" idx="6"/>
            <a:endCxn id="801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2" name="Google Shape;802;p104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03" name="Google Shape;803;p104"/>
          <p:cNvCxnSpPr>
            <a:stCxn id="801" idx="4"/>
            <a:endCxn id="802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4" name="Google Shape;804;p104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05" name="Google Shape;805;p104"/>
          <p:cNvCxnSpPr>
            <a:stCxn id="791" idx="6"/>
            <a:endCxn id="804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6" name="Google Shape;806;p104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07" name="Google Shape;807;p104"/>
          <p:cNvCxnSpPr>
            <a:stCxn id="804" idx="0"/>
            <a:endCxn id="808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8" name="Google Shape;808;p104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9" name="Google Shape;809;p104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1" name="Google Shape;801;p104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0" name="Google Shape;810;p104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1" name="Google Shape;811;p104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2" name="Google Shape;812;p104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3" name="Google Shape;813;p104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14" name="Google Shape;814;p104"/>
          <p:cNvCxnSpPr>
            <a:stCxn id="796" idx="0"/>
            <a:endCxn id="815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15" name="Google Shape;815;p104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16" name="Google Shape;816;p104"/>
          <p:cNvCxnSpPr>
            <a:stCxn id="795" idx="2"/>
            <a:endCxn id="815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17" name="Google Shape;817;p104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818" name="Google Shape;818;p104"/>
          <p:cNvGraphicFramePr/>
          <p:nvPr/>
        </p:nvGraphicFramePr>
        <p:xfrm>
          <a:off x="1373100" y="38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{AD843468-3776-4FE6-B6AC-07CB4A6BFDA7}</a:tableStyleId>
              </a:tblPr>
              <a:tblGrid>
                <a:gridCol w="1504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824" name="Google Shape;824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</a:t>
            </a:r>
            <a:r>
              <a:rPr lang="nl"/>
              <a:t> triple patterns</a:t>
            </a:r>
            <a:br>
              <a:rPr lang="nl"/>
            </a:br>
            <a:r>
              <a:rPr lang="nl"/>
              <a:t>2 variables </a:t>
            </a:r>
            <a:br>
              <a:rPr lang="nl"/>
            </a:br>
            <a:br>
              <a:rPr lang="nl"/>
            </a:b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br>
              <a:rPr b="1" lang="nl" sz="16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?place </a:t>
            </a:r>
            <a:r>
              <a:rPr b="1" lang="nl" sz="16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a ex:Teacher  ; 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 ex:bornIn ?place 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5" name="Google Shape;825;p105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6" name="Google Shape;826;p105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27" name="Google Shape;827;p105"/>
          <p:cNvCxnSpPr>
            <a:stCxn id="825" idx="4"/>
            <a:endCxn id="826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28" name="Google Shape;828;p105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9" name="Google Shape;829;p105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0" name="Google Shape;830;p105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31" name="Google Shape;831;p105"/>
          <p:cNvCxnSpPr>
            <a:stCxn id="825" idx="2"/>
            <a:endCxn id="830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32" name="Google Shape;832;p105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33" name="Google Shape;833;p105"/>
          <p:cNvCxnSpPr>
            <a:stCxn id="825" idx="0"/>
            <a:endCxn id="829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34" name="Google Shape;834;p105"/>
          <p:cNvCxnSpPr>
            <a:stCxn id="826" idx="6"/>
            <a:endCxn id="835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36" name="Google Shape;836;p105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37" name="Google Shape;837;p105"/>
          <p:cNvCxnSpPr>
            <a:stCxn id="835" idx="4"/>
            <a:endCxn id="836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38" name="Google Shape;838;p105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39" name="Google Shape;839;p105"/>
          <p:cNvCxnSpPr>
            <a:stCxn id="825" idx="6"/>
            <a:endCxn id="838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40" name="Google Shape;840;p105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41" name="Google Shape;841;p105"/>
          <p:cNvCxnSpPr>
            <a:stCxn id="838" idx="0"/>
            <a:endCxn id="842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42" name="Google Shape;842;p105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3" name="Google Shape;843;p105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5" name="Google Shape;835;p105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4" name="Google Shape;844;p105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5" name="Google Shape;845;p105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6" name="Google Shape;846;p105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847" name="Google Shape;847;p105"/>
          <p:cNvGraphicFramePr/>
          <p:nvPr/>
        </p:nvGraphicFramePr>
        <p:xfrm>
          <a:off x="1477800" y="38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{AD843468-3776-4FE6-B6AC-07CB4A6BFDA7}</a:tableStyleId>
              </a:tblPr>
              <a:tblGrid>
                <a:gridCol w="1237500"/>
                <a:gridCol w="1286700"/>
              </a:tblGrid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place</a:t>
                      </a:r>
                      <a:endParaRPr b="1" sz="16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474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ex:Rome</a:t>
                      </a:r>
                      <a:endParaRPr b="1" sz="16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8" name="Google Shape;848;p105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49" name="Google Shape;849;p105"/>
          <p:cNvCxnSpPr>
            <a:stCxn id="830" idx="0"/>
            <a:endCxn id="850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0" name="Google Shape;850;p105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51" name="Google Shape;851;p105"/>
          <p:cNvCxnSpPr>
            <a:stCxn id="829" idx="2"/>
            <a:endCxn id="850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2" name="Google Shape;852;p105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858" name="Google Shape;858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 triple patterns</a:t>
            </a:r>
            <a:br>
              <a:rPr lang="nl"/>
            </a:br>
            <a:r>
              <a:rPr lang="nl"/>
              <a:t>1 h</a:t>
            </a:r>
            <a:r>
              <a:rPr lang="nl"/>
              <a:t>idden variable </a:t>
            </a:r>
            <a:br>
              <a:rPr lang="nl"/>
            </a:br>
            <a:br>
              <a:rPr lang="nl"/>
            </a:b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br>
              <a:rPr b="1" lang="nl" sz="16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6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?subj  </a:t>
            </a:r>
            <a:r>
              <a:rPr b="1" lang="nl" sz="16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 ?subj a ex:Teacher  ; 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   ex:bornIn ?place .</a:t>
            </a:r>
            <a:endParaRPr b="1"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Result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9" name="Google Shape;859;p106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0" name="Google Shape;860;p106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61" name="Google Shape;861;p106"/>
          <p:cNvCxnSpPr>
            <a:stCxn id="859" idx="4"/>
            <a:endCxn id="860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2" name="Google Shape;862;p106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3" name="Google Shape;863;p106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4" name="Google Shape;864;p106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65" name="Google Shape;865;p106"/>
          <p:cNvCxnSpPr>
            <a:stCxn id="859" idx="2"/>
            <a:endCxn id="864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6" name="Google Shape;866;p106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67" name="Google Shape;867;p106"/>
          <p:cNvCxnSpPr>
            <a:stCxn id="859" idx="0"/>
            <a:endCxn id="863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68" name="Google Shape;868;p106"/>
          <p:cNvCxnSpPr>
            <a:stCxn id="860" idx="6"/>
            <a:endCxn id="869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0" name="Google Shape;870;p106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71" name="Google Shape;871;p106"/>
          <p:cNvCxnSpPr>
            <a:stCxn id="869" idx="4"/>
            <a:endCxn id="870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2" name="Google Shape;872;p106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73" name="Google Shape;873;p106"/>
          <p:cNvCxnSpPr>
            <a:stCxn id="859" idx="6"/>
            <a:endCxn id="872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4" name="Google Shape;874;p106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75" name="Google Shape;875;p106"/>
          <p:cNvCxnSpPr>
            <a:stCxn id="872" idx="0"/>
            <a:endCxn id="876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6" name="Google Shape;876;p106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7" name="Google Shape;877;p106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9" name="Google Shape;869;p106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8" name="Google Shape;878;p106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9" name="Google Shape;879;p106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0" name="Google Shape;880;p106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881" name="Google Shape;881;p106"/>
          <p:cNvGraphicFramePr/>
          <p:nvPr/>
        </p:nvGraphicFramePr>
        <p:xfrm>
          <a:off x="1477800" y="38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{AD843468-3776-4FE6-B6AC-07CB4A6BFDA7}</a:tableStyleId>
              </a:tblPr>
              <a:tblGrid>
                <a:gridCol w="1237500"/>
              </a:tblGrid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474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6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2" name="Google Shape;882;p106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83" name="Google Shape;883;p106"/>
          <p:cNvCxnSpPr>
            <a:stCxn id="864" idx="0"/>
            <a:endCxn id="884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84" name="Google Shape;884;p106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85" name="Google Shape;885;p106"/>
          <p:cNvCxnSpPr>
            <a:stCxn id="863" idx="2"/>
            <a:endCxn id="884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86" name="Google Shape;886;p106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892" name="Google Shape;892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Many</a:t>
            </a:r>
            <a:r>
              <a:rPr lang="nl" sz="1600"/>
              <a:t> triple patterns (full subgraph)</a:t>
            </a:r>
            <a:br>
              <a:rPr lang="nl" sz="1600"/>
            </a:br>
            <a:r>
              <a:rPr lang="nl" sz="1600"/>
              <a:t>* = return all variables </a:t>
            </a:r>
            <a:br>
              <a:rPr lang="nl"/>
            </a:br>
            <a:r>
              <a:rPr lang="nl"/>
              <a:t> </a:t>
            </a:r>
            <a:br>
              <a:rPr lang="nl"/>
            </a:b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br>
              <a:rPr b="1" lang="nl" sz="12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* </a:t>
            </a:r>
            <a:r>
              <a:rPr b="1" lang="nl" sz="12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?subj a ?type  ;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ex:bornIn ?place 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ex:livesIn ?place2 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ex:likes ?band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?band a ex:RockBand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Result?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3" name="Google Shape;893;p107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4" name="Google Shape;894;p107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95" name="Google Shape;895;p107"/>
          <p:cNvCxnSpPr>
            <a:stCxn id="893" idx="4"/>
            <a:endCxn id="894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96" name="Google Shape;896;p107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7" name="Google Shape;897;p107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8" name="Google Shape;898;p107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99" name="Google Shape;899;p107"/>
          <p:cNvCxnSpPr>
            <a:stCxn id="893" idx="2"/>
            <a:endCxn id="898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0" name="Google Shape;900;p107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01" name="Google Shape;901;p107"/>
          <p:cNvCxnSpPr>
            <a:stCxn id="893" idx="0"/>
            <a:endCxn id="897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02" name="Google Shape;902;p107"/>
          <p:cNvCxnSpPr>
            <a:stCxn id="894" idx="6"/>
            <a:endCxn id="903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4" name="Google Shape;904;p107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05" name="Google Shape;905;p107"/>
          <p:cNvCxnSpPr>
            <a:stCxn id="903" idx="4"/>
            <a:endCxn id="904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6" name="Google Shape;906;p107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07" name="Google Shape;907;p107"/>
          <p:cNvCxnSpPr>
            <a:stCxn id="893" idx="6"/>
            <a:endCxn id="906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8" name="Google Shape;908;p107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09" name="Google Shape;909;p107"/>
          <p:cNvCxnSpPr>
            <a:stCxn id="906" idx="0"/>
            <a:endCxn id="910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10" name="Google Shape;910;p107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1" name="Google Shape;911;p107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3" name="Google Shape;903;p107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2" name="Google Shape;912;p107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3" name="Google Shape;913;p107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4" name="Google Shape;914;p107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5" name="Google Shape;915;p107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16" name="Google Shape;916;p107"/>
          <p:cNvCxnSpPr>
            <a:stCxn id="898" idx="0"/>
            <a:endCxn id="917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17" name="Google Shape;917;p107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18" name="Google Shape;918;p107"/>
          <p:cNvCxnSpPr>
            <a:stCxn id="897" idx="2"/>
            <a:endCxn id="917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19" name="Google Shape;919;p107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925" name="Google Shape;925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Many triple patterns (full subgraph)</a:t>
            </a:r>
            <a:br>
              <a:rPr lang="nl" sz="1600"/>
            </a:br>
            <a:r>
              <a:rPr lang="nl" sz="1600"/>
              <a:t>All variables </a:t>
            </a:r>
            <a:br>
              <a:rPr lang="nl"/>
            </a:br>
            <a:r>
              <a:rPr lang="nl"/>
              <a:t> </a:t>
            </a:r>
            <a:br>
              <a:rPr lang="nl"/>
            </a:b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br>
              <a:rPr b="1" lang="nl" sz="12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* </a:t>
            </a:r>
            <a:r>
              <a:rPr b="1" lang="nl" sz="12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?subj a ?type  ;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ex:bornIn ?place 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ex:livesIn ?place2 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ex:likes ?band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 ?band a ex:RockBand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Result: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6" name="Google Shape;926;p108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7" name="Google Shape;927;p108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28" name="Google Shape;928;p108"/>
          <p:cNvCxnSpPr>
            <a:stCxn id="926" idx="4"/>
            <a:endCxn id="927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29" name="Google Shape;929;p108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0" name="Google Shape;930;p108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1" name="Google Shape;931;p108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32" name="Google Shape;932;p108"/>
          <p:cNvCxnSpPr>
            <a:stCxn id="926" idx="2"/>
            <a:endCxn id="931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33" name="Google Shape;933;p108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34" name="Google Shape;934;p108"/>
          <p:cNvCxnSpPr>
            <a:stCxn id="926" idx="0"/>
            <a:endCxn id="930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5" name="Google Shape;935;p108"/>
          <p:cNvCxnSpPr>
            <a:stCxn id="927" idx="6"/>
            <a:endCxn id="936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37" name="Google Shape;937;p108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38" name="Google Shape;938;p108"/>
          <p:cNvCxnSpPr>
            <a:stCxn id="936" idx="4"/>
            <a:endCxn id="937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39" name="Google Shape;939;p108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40" name="Google Shape;940;p108"/>
          <p:cNvCxnSpPr>
            <a:stCxn id="926" idx="6"/>
            <a:endCxn id="939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1" name="Google Shape;941;p108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42" name="Google Shape;942;p108"/>
          <p:cNvCxnSpPr>
            <a:stCxn id="939" idx="0"/>
            <a:endCxn id="943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3" name="Google Shape;943;p108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4" name="Google Shape;944;p108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6" name="Google Shape;936;p108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5" name="Google Shape;945;p108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6" name="Google Shape;946;p108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7" name="Google Shape;947;p108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948" name="Google Shape;948;p108"/>
          <p:cNvGraphicFramePr/>
          <p:nvPr/>
        </p:nvGraphicFramePr>
        <p:xfrm>
          <a:off x="1297975" y="412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{AD843468-3776-4FE6-B6AC-07CB4A6BFDA7}</a:tableStyleId>
              </a:tblPr>
              <a:tblGrid>
                <a:gridCol w="954975"/>
                <a:gridCol w="945950"/>
                <a:gridCol w="744250"/>
                <a:gridCol w="1166800"/>
                <a:gridCol w="1729000"/>
              </a:tblGrid>
              <a:tr h="3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subj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type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place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place2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band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39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ex:ilaria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ex:Teacher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ex:Rome</a:t>
                      </a:r>
                      <a:endParaRPr b="1" sz="1200">
                        <a:solidFill>
                          <a:srgbClr val="595959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ex:Amsterdam</a:t>
                      </a:r>
                      <a:endParaRPr b="1" sz="120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ex:biffy_clyro</a:t>
                      </a:r>
                      <a:endParaRPr b="1" sz="120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9" name="Google Shape;949;p108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50" name="Google Shape;950;p108"/>
          <p:cNvCxnSpPr>
            <a:stCxn id="931" idx="0"/>
            <a:endCxn id="951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1" name="Google Shape;951;p108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52" name="Google Shape;952;p108"/>
          <p:cNvCxnSpPr>
            <a:stCxn id="930" idx="2"/>
            <a:endCxn id="951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3" name="Google Shape;953;p108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SELECT - graph patterns</a:t>
            </a:r>
            <a:endParaRPr/>
          </a:p>
        </p:txBody>
      </p:sp>
      <p:sp>
        <p:nvSpPr>
          <p:cNvPr id="959" name="Google Shape;959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Many triple patterns (full subgraph)</a:t>
            </a:r>
            <a:br>
              <a:rPr lang="nl" sz="1600"/>
            </a:br>
            <a:r>
              <a:rPr lang="nl" sz="1600"/>
              <a:t>All variables </a:t>
            </a:r>
            <a:br>
              <a:rPr lang="nl"/>
            </a:br>
            <a:r>
              <a:rPr lang="nl"/>
              <a:t> </a:t>
            </a:r>
            <a:br>
              <a:rPr lang="nl"/>
            </a:b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?city </a:t>
            </a:r>
            <a:r>
              <a:rPr b="1" lang="nl" sz="12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?city a ex:City ;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ex:population ?pop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nl" sz="1200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FILTER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(?pop &gt;= 1000000)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Result: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0" name="Google Shape;960;p109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1" name="Google Shape;961;p109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62" name="Google Shape;962;p109"/>
          <p:cNvCxnSpPr>
            <a:stCxn id="960" idx="4"/>
            <a:endCxn id="961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63" name="Google Shape;963;p109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4" name="Google Shape;964;p109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5" name="Google Shape;965;p109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66" name="Google Shape;966;p109"/>
          <p:cNvCxnSpPr>
            <a:stCxn id="960" idx="2"/>
            <a:endCxn id="965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67" name="Google Shape;967;p109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68" name="Google Shape;968;p109"/>
          <p:cNvCxnSpPr>
            <a:stCxn id="960" idx="0"/>
            <a:endCxn id="964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69" name="Google Shape;969;p109"/>
          <p:cNvCxnSpPr>
            <a:stCxn id="961" idx="6"/>
            <a:endCxn id="970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71" name="Google Shape;971;p109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72" name="Google Shape;972;p109"/>
          <p:cNvCxnSpPr>
            <a:stCxn id="970" idx="4"/>
            <a:endCxn id="971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73" name="Google Shape;973;p109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74" name="Google Shape;974;p109"/>
          <p:cNvCxnSpPr>
            <a:stCxn id="960" idx="6"/>
            <a:endCxn id="973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75" name="Google Shape;975;p109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76" name="Google Shape;976;p109"/>
          <p:cNvCxnSpPr>
            <a:stCxn id="973" idx="0"/>
            <a:endCxn id="977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77" name="Google Shape;977;p109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8" name="Google Shape;978;p109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0" name="Google Shape;970;p109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9" name="Google Shape;979;p109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80" name="Google Shape;980;p109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81" name="Google Shape;981;p109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982" name="Google Shape;982;p109"/>
          <p:cNvGraphicFramePr/>
          <p:nvPr/>
        </p:nvGraphicFramePr>
        <p:xfrm>
          <a:off x="1297975" y="412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{AD843468-3776-4FE6-B6AC-07CB4A6BFDA7}</a:tableStyleId>
              </a:tblPr>
              <a:tblGrid>
                <a:gridCol w="954975"/>
              </a:tblGrid>
              <a:tr h="3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city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2FF">
                        <a:alpha val="31099"/>
                      </a:srgbClr>
                    </a:solidFill>
                  </a:tcPr>
                </a:tc>
              </a:tr>
              <a:tr h="39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rgbClr val="59595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ex:Rome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83" name="Google Shape;983;p109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84" name="Google Shape;984;p109"/>
          <p:cNvCxnSpPr>
            <a:stCxn id="965" idx="0"/>
            <a:endCxn id="985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5" name="Google Shape;985;p109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86" name="Google Shape;986;p109"/>
          <p:cNvCxnSpPr>
            <a:stCxn id="964" idx="2"/>
            <a:endCxn id="985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7" name="Google Shape;987;p109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88" name="Google Shape;988;p109"/>
          <p:cNvCxnSpPr>
            <a:stCxn id="965" idx="4"/>
            <a:endCxn id="989" idx="0"/>
          </p:cNvCxnSpPr>
          <p:nvPr/>
        </p:nvCxnSpPr>
        <p:spPr>
          <a:xfrm>
            <a:off x="5219575" y="2647575"/>
            <a:ext cx="18900" cy="70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9" name="Google Shape;989;p109"/>
          <p:cNvSpPr/>
          <p:nvPr/>
        </p:nvSpPr>
        <p:spPr>
          <a:xfrm>
            <a:off x="4781725" y="3349713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“3,000,000”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0" name="Google Shape;990;p109"/>
          <p:cNvSpPr/>
          <p:nvPr/>
        </p:nvSpPr>
        <p:spPr>
          <a:xfrm>
            <a:off x="4814925" y="28561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91" name="Google Shape;991;p109"/>
          <p:cNvCxnSpPr>
            <a:stCxn id="964" idx="0"/>
            <a:endCxn id="992" idx="2"/>
          </p:cNvCxnSpPr>
          <p:nvPr/>
        </p:nvCxnSpPr>
        <p:spPr>
          <a:xfrm rot="10800000">
            <a:off x="6692532" y="985712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92" name="Google Shape;992;p109"/>
          <p:cNvSpPr/>
          <p:nvPr/>
        </p:nvSpPr>
        <p:spPr>
          <a:xfrm>
            <a:off x="6235763" y="74538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“800,000”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3" name="Google Shape;993;p109"/>
          <p:cNvSpPr/>
          <p:nvPr/>
        </p:nvSpPr>
        <p:spPr>
          <a:xfrm>
            <a:off x="6254463" y="11049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Knowledge Graph at Web-scale</a:t>
            </a:r>
            <a:endParaRPr/>
          </a:p>
        </p:txBody>
      </p:sp>
      <p:sp>
        <p:nvSpPr>
          <p:cNvPr id="210" name="Google Shape;21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4 steps (the 4 principles of Linked Data)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Give everything a </a:t>
            </a:r>
            <a:r>
              <a:rPr b="1" lang="nl">
                <a:solidFill>
                  <a:schemeClr val="accent6"/>
                </a:solidFill>
              </a:rPr>
              <a:t>name</a:t>
            </a:r>
            <a:r>
              <a:rPr lang="nl"/>
              <a:t> </a:t>
            </a:r>
            <a:endParaRPr/>
          </a:p>
        </p:txBody>
      </p:sp>
      <p:pic>
        <p:nvPicPr>
          <p:cNvPr id="211" name="Google Shape;211;p47"/>
          <p:cNvPicPr preferRelativeResize="0"/>
          <p:nvPr/>
        </p:nvPicPr>
        <p:blipFill rotWithShape="1">
          <a:blip r:embed="rId3">
            <a:alphaModFix/>
          </a:blip>
          <a:srcRect b="45900" l="70331" r="0" t="25699"/>
          <a:stretch/>
        </p:blipFill>
        <p:spPr>
          <a:xfrm>
            <a:off x="7872975" y="1837950"/>
            <a:ext cx="1127176" cy="80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7"/>
          <p:cNvSpPr/>
          <p:nvPr/>
        </p:nvSpPr>
        <p:spPr>
          <a:xfrm>
            <a:off x="561425" y="4605200"/>
            <a:ext cx="8101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Credits : https://www.dropbox.com/s/lvc6lwzrvj9z2vf/ING2018.pptx?dl=0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13" name="Google Shape;213;p47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ASK</a:t>
            </a:r>
            <a:r>
              <a:rPr lang="nl"/>
              <a:t> queries</a:t>
            </a:r>
            <a:endParaRPr/>
          </a:p>
        </p:txBody>
      </p:sp>
      <p:sp>
        <p:nvSpPr>
          <p:cNvPr id="999" name="Google Shape;999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ASK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?city ex:population 4000000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Result: 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ASK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?city ex:population 3000000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600"/>
              <a:t>Result: </a:t>
            </a:r>
            <a:r>
              <a:rPr lang="nl" sz="1900">
                <a:solidFill>
                  <a:srgbClr val="6AA84F"/>
                </a:solidFill>
              </a:rPr>
              <a:t>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0" name="Google Shape;1000;p110"/>
          <p:cNvSpPr/>
          <p:nvPr/>
        </p:nvSpPr>
        <p:spPr>
          <a:xfrm>
            <a:off x="6136925" y="23070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1" name="Google Shape;1001;p110"/>
          <p:cNvSpPr/>
          <p:nvPr/>
        </p:nvSpPr>
        <p:spPr>
          <a:xfrm>
            <a:off x="5944026" y="3252688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ex:biffy_clyro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02" name="Google Shape;1002;p110"/>
          <p:cNvCxnSpPr>
            <a:stCxn id="1000" idx="4"/>
            <a:endCxn id="1001" idx="0"/>
          </p:cNvCxnSpPr>
          <p:nvPr/>
        </p:nvCxnSpPr>
        <p:spPr>
          <a:xfrm>
            <a:off x="6692525" y="2647575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3" name="Google Shape;1003;p110"/>
          <p:cNvSpPr/>
          <p:nvPr/>
        </p:nvSpPr>
        <p:spPr>
          <a:xfrm>
            <a:off x="6291975" y="2703688"/>
            <a:ext cx="875700" cy="3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ex:likes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4" name="Google Shape;1004;p110"/>
          <p:cNvSpPr/>
          <p:nvPr/>
        </p:nvSpPr>
        <p:spPr>
          <a:xfrm>
            <a:off x="5944032" y="14324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5" name="Google Shape;1005;p110"/>
          <p:cNvSpPr/>
          <p:nvPr/>
        </p:nvSpPr>
        <p:spPr>
          <a:xfrm>
            <a:off x="4781725" y="23070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06" name="Google Shape;1006;p110"/>
          <p:cNvCxnSpPr>
            <a:stCxn id="1000" idx="2"/>
            <a:endCxn id="1005" idx="6"/>
          </p:cNvCxnSpPr>
          <p:nvPr/>
        </p:nvCxnSpPr>
        <p:spPr>
          <a:xfrm rot="10800000">
            <a:off x="56575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7" name="Google Shape;1007;p110"/>
          <p:cNvSpPr/>
          <p:nvPr/>
        </p:nvSpPr>
        <p:spPr>
          <a:xfrm>
            <a:off x="7264700" y="31325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08" name="Google Shape;1008;p110"/>
          <p:cNvCxnSpPr>
            <a:stCxn id="1000" idx="0"/>
            <a:endCxn id="1004" idx="4"/>
          </p:cNvCxnSpPr>
          <p:nvPr/>
        </p:nvCxnSpPr>
        <p:spPr>
          <a:xfrm rot="10800000">
            <a:off x="669252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9" name="Google Shape;1009;p110"/>
          <p:cNvCxnSpPr>
            <a:stCxn id="1001" idx="6"/>
            <a:endCxn id="1010" idx="2"/>
          </p:cNvCxnSpPr>
          <p:nvPr/>
        </p:nvCxnSpPr>
        <p:spPr>
          <a:xfrm>
            <a:off x="7441026" y="3422938"/>
            <a:ext cx="286500" cy="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1" name="Google Shape;1011;p110"/>
          <p:cNvSpPr/>
          <p:nvPr/>
        </p:nvSpPr>
        <p:spPr>
          <a:xfrm>
            <a:off x="7921298" y="4028050"/>
            <a:ext cx="1002900" cy="340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ex:Band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12" name="Google Shape;1012;p110"/>
          <p:cNvCxnSpPr>
            <a:stCxn id="1010" idx="4"/>
            <a:endCxn id="1011" idx="0"/>
          </p:cNvCxnSpPr>
          <p:nvPr/>
        </p:nvCxnSpPr>
        <p:spPr>
          <a:xfrm>
            <a:off x="8422736" y="3598341"/>
            <a:ext cx="0" cy="42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3" name="Google Shape;1013;p110"/>
          <p:cNvSpPr/>
          <p:nvPr/>
        </p:nvSpPr>
        <p:spPr>
          <a:xfrm>
            <a:off x="7727636" y="23070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14" name="Google Shape;1014;p110"/>
          <p:cNvCxnSpPr>
            <a:stCxn id="1000" idx="6"/>
            <a:endCxn id="1013" idx="2"/>
          </p:cNvCxnSpPr>
          <p:nvPr/>
        </p:nvCxnSpPr>
        <p:spPr>
          <a:xfrm>
            <a:off x="7248125" y="24773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5" name="Google Shape;1015;p110"/>
          <p:cNvSpPr/>
          <p:nvPr/>
        </p:nvSpPr>
        <p:spPr>
          <a:xfrm>
            <a:off x="7745825" y="19902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16" name="Google Shape;1016;p110"/>
          <p:cNvCxnSpPr>
            <a:stCxn id="1013" idx="0"/>
            <a:endCxn id="1017" idx="4"/>
          </p:cNvCxnSpPr>
          <p:nvPr/>
        </p:nvCxnSpPr>
        <p:spPr>
          <a:xfrm rot="10800000">
            <a:off x="8326886" y="17727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7" name="Google Shape;1017;p110"/>
          <p:cNvSpPr/>
          <p:nvPr/>
        </p:nvSpPr>
        <p:spPr>
          <a:xfrm>
            <a:off x="7788426" y="14324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8" name="Google Shape;1018;p110"/>
          <p:cNvSpPr/>
          <p:nvPr/>
        </p:nvSpPr>
        <p:spPr>
          <a:xfrm>
            <a:off x="7112300" y="21811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0" name="Google Shape;1010;p110"/>
          <p:cNvSpPr/>
          <p:nvPr/>
        </p:nvSpPr>
        <p:spPr>
          <a:xfrm>
            <a:off x="7727636" y="3257841"/>
            <a:ext cx="13902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ex:RockBand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9" name="Google Shape;1019;p110"/>
          <p:cNvSpPr/>
          <p:nvPr/>
        </p:nvSpPr>
        <p:spPr>
          <a:xfrm>
            <a:off x="7773700" y="3693038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0" name="Google Shape;1020;p110"/>
          <p:cNvSpPr/>
          <p:nvPr/>
        </p:nvSpPr>
        <p:spPr>
          <a:xfrm>
            <a:off x="6448275" y="19547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1" name="Google Shape;1021;p110"/>
          <p:cNvSpPr/>
          <p:nvPr/>
        </p:nvSpPr>
        <p:spPr>
          <a:xfrm>
            <a:off x="5534775" y="21943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2" name="Google Shape;1022;p110"/>
          <p:cNvSpPr/>
          <p:nvPr/>
        </p:nvSpPr>
        <p:spPr>
          <a:xfrm>
            <a:off x="4872775" y="19548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23" name="Google Shape;1023;p110"/>
          <p:cNvCxnSpPr>
            <a:stCxn id="1005" idx="0"/>
            <a:endCxn id="1024" idx="4"/>
          </p:cNvCxnSpPr>
          <p:nvPr/>
        </p:nvCxnSpPr>
        <p:spPr>
          <a:xfrm rot="10800000">
            <a:off x="5219575" y="17727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4" name="Google Shape;1024;p110"/>
          <p:cNvSpPr/>
          <p:nvPr/>
        </p:nvSpPr>
        <p:spPr>
          <a:xfrm>
            <a:off x="4781725" y="14324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25" name="Google Shape;1025;p110"/>
          <p:cNvCxnSpPr>
            <a:stCxn id="1004" idx="2"/>
            <a:endCxn id="1024" idx="6"/>
          </p:cNvCxnSpPr>
          <p:nvPr/>
        </p:nvCxnSpPr>
        <p:spPr>
          <a:xfrm rot="10800000">
            <a:off x="5657532" y="16026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6" name="Google Shape;1026;p110"/>
          <p:cNvSpPr/>
          <p:nvPr/>
        </p:nvSpPr>
        <p:spPr>
          <a:xfrm>
            <a:off x="5447400" y="12891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27" name="Google Shape;1027;p110"/>
          <p:cNvCxnSpPr>
            <a:stCxn id="1005" idx="4"/>
            <a:endCxn id="1028" idx="0"/>
          </p:cNvCxnSpPr>
          <p:nvPr/>
        </p:nvCxnSpPr>
        <p:spPr>
          <a:xfrm>
            <a:off x="5219575" y="2647575"/>
            <a:ext cx="18900" cy="70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8" name="Google Shape;1028;p110"/>
          <p:cNvSpPr/>
          <p:nvPr/>
        </p:nvSpPr>
        <p:spPr>
          <a:xfrm>
            <a:off x="4781725" y="3349713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“3,000,000”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9" name="Google Shape;1029;p110"/>
          <p:cNvSpPr/>
          <p:nvPr/>
        </p:nvSpPr>
        <p:spPr>
          <a:xfrm>
            <a:off x="4814925" y="28561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30" name="Google Shape;1030;p110"/>
          <p:cNvCxnSpPr>
            <a:stCxn id="1004" idx="0"/>
            <a:endCxn id="1031" idx="2"/>
          </p:cNvCxnSpPr>
          <p:nvPr/>
        </p:nvCxnSpPr>
        <p:spPr>
          <a:xfrm rot="10800000">
            <a:off x="6692532" y="985712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31" name="Google Shape;1031;p110"/>
          <p:cNvSpPr/>
          <p:nvPr/>
        </p:nvSpPr>
        <p:spPr>
          <a:xfrm>
            <a:off x="6235763" y="74538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“800,000”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2" name="Google Shape;1032;p110"/>
          <p:cNvSpPr/>
          <p:nvPr/>
        </p:nvSpPr>
        <p:spPr>
          <a:xfrm>
            <a:off x="6254463" y="11049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CONSTRUCT</a:t>
            </a:r>
            <a:r>
              <a:rPr lang="nl"/>
              <a:t> query</a:t>
            </a:r>
            <a:endParaRPr/>
          </a:p>
        </p:txBody>
      </p:sp>
      <p:sp>
        <p:nvSpPr>
          <p:cNvPr id="1038" name="Google Shape;1038;p111"/>
          <p:cNvSpPr txBox="1"/>
          <p:nvPr>
            <p:ph idx="1" type="body"/>
          </p:nvPr>
        </p:nvSpPr>
        <p:spPr>
          <a:xfrm>
            <a:off x="311700" y="1152475"/>
            <a:ext cx="403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600"/>
              <a:t>Translate a matched subgraph into a graph with a new shape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PREFIX ex: &lt;http://example.org/&gt;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</a:rPr>
              <a:t>CONSTRUCT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?subj ex:livedIn ?city.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?city a ex:BigCity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 </a:t>
            </a:r>
            <a:r>
              <a:rPr b="1" lang="nl" sz="1200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?subj a ex:Teacher. </a:t>
            </a:r>
            <a:br>
              <a:rPr b="1" lang="nl" sz="1200"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?subj ?pred ?city . 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 ?city ex:population ?pop .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  FILTER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(?pop &gt;= 1000000)</a:t>
            </a: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b="1" lang="nl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9" name="Google Shape;1039;p111"/>
          <p:cNvSpPr/>
          <p:nvPr/>
        </p:nvSpPr>
        <p:spPr>
          <a:xfrm>
            <a:off x="6136925" y="1621275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0" name="Google Shape;1040;p111"/>
          <p:cNvSpPr/>
          <p:nvPr/>
        </p:nvSpPr>
        <p:spPr>
          <a:xfrm>
            <a:off x="5944032" y="746612"/>
            <a:ext cx="14970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latin typeface="Source Code Pro"/>
                <a:ea typeface="Source Code Pro"/>
                <a:cs typeface="Source Code Pro"/>
                <a:sym typeface="Source Code Pro"/>
              </a:rPr>
              <a:t>ex:Amsterdam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1" name="Google Shape;1041;p111"/>
          <p:cNvSpPr/>
          <p:nvPr/>
        </p:nvSpPr>
        <p:spPr>
          <a:xfrm>
            <a:off x="4781725" y="1621275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42" name="Google Shape;1042;p111"/>
          <p:cNvCxnSpPr>
            <a:stCxn id="1039" idx="2"/>
            <a:endCxn id="1041" idx="6"/>
          </p:cNvCxnSpPr>
          <p:nvPr/>
        </p:nvCxnSpPr>
        <p:spPr>
          <a:xfrm rot="10800000">
            <a:off x="5657525" y="17915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3" name="Google Shape;1043;p111"/>
          <p:cNvCxnSpPr>
            <a:stCxn id="1039" idx="0"/>
            <a:endCxn id="1040" idx="4"/>
          </p:cNvCxnSpPr>
          <p:nvPr/>
        </p:nvCxnSpPr>
        <p:spPr>
          <a:xfrm rot="10800000">
            <a:off x="6692525" y="10869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4" name="Google Shape;1044;p111"/>
          <p:cNvSpPr/>
          <p:nvPr/>
        </p:nvSpPr>
        <p:spPr>
          <a:xfrm>
            <a:off x="7727636" y="1621296"/>
            <a:ext cx="11985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ex:Teacher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45" name="Google Shape;1045;p111"/>
          <p:cNvCxnSpPr>
            <a:stCxn id="1039" idx="6"/>
            <a:endCxn id="1044" idx="2"/>
          </p:cNvCxnSpPr>
          <p:nvPr/>
        </p:nvCxnSpPr>
        <p:spPr>
          <a:xfrm>
            <a:off x="7248125" y="1791525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6" name="Google Shape;1046;p111"/>
          <p:cNvSpPr/>
          <p:nvPr/>
        </p:nvSpPr>
        <p:spPr>
          <a:xfrm>
            <a:off x="7745825" y="1304425"/>
            <a:ext cx="11457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rdfs:subClassOf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47" name="Google Shape;1047;p111"/>
          <p:cNvCxnSpPr>
            <a:stCxn id="1044" idx="0"/>
            <a:endCxn id="1048" idx="4"/>
          </p:cNvCxnSpPr>
          <p:nvPr/>
        </p:nvCxnSpPr>
        <p:spPr>
          <a:xfrm rot="10800000">
            <a:off x="8326886" y="1086996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8" name="Google Shape;1048;p111"/>
          <p:cNvSpPr/>
          <p:nvPr/>
        </p:nvSpPr>
        <p:spPr>
          <a:xfrm>
            <a:off x="7788426" y="746600"/>
            <a:ext cx="1076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ex:Person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9" name="Google Shape;1049;p111"/>
          <p:cNvSpPr/>
          <p:nvPr/>
        </p:nvSpPr>
        <p:spPr>
          <a:xfrm>
            <a:off x="7112300" y="14953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0" name="Google Shape;1050;p111"/>
          <p:cNvSpPr/>
          <p:nvPr/>
        </p:nvSpPr>
        <p:spPr>
          <a:xfrm>
            <a:off x="6448275" y="1268988"/>
            <a:ext cx="719400" cy="1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ex:lives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1" name="Google Shape;1051;p111"/>
          <p:cNvSpPr/>
          <p:nvPr/>
        </p:nvSpPr>
        <p:spPr>
          <a:xfrm>
            <a:off x="5534775" y="15085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ex:bornIn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2" name="Google Shape;1052;p111"/>
          <p:cNvSpPr/>
          <p:nvPr/>
        </p:nvSpPr>
        <p:spPr>
          <a:xfrm>
            <a:off x="4872775" y="1269000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53" name="Google Shape;1053;p111"/>
          <p:cNvCxnSpPr>
            <a:stCxn id="1041" idx="0"/>
            <a:endCxn id="1054" idx="4"/>
          </p:cNvCxnSpPr>
          <p:nvPr/>
        </p:nvCxnSpPr>
        <p:spPr>
          <a:xfrm rot="10800000">
            <a:off x="5219575" y="1086975"/>
            <a:ext cx="0" cy="53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4" name="Google Shape;1054;p111"/>
          <p:cNvSpPr/>
          <p:nvPr/>
        </p:nvSpPr>
        <p:spPr>
          <a:xfrm>
            <a:off x="4781725" y="74660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55" name="Google Shape;1055;p111"/>
          <p:cNvCxnSpPr>
            <a:stCxn id="1040" idx="2"/>
            <a:endCxn id="1054" idx="6"/>
          </p:cNvCxnSpPr>
          <p:nvPr/>
        </p:nvCxnSpPr>
        <p:spPr>
          <a:xfrm rot="10800000">
            <a:off x="5657532" y="916862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6" name="Google Shape;1056;p111"/>
          <p:cNvSpPr/>
          <p:nvPr/>
        </p:nvSpPr>
        <p:spPr>
          <a:xfrm>
            <a:off x="5447400" y="60337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57" name="Google Shape;1057;p111"/>
          <p:cNvCxnSpPr>
            <a:stCxn id="1041" idx="4"/>
            <a:endCxn id="1058" idx="0"/>
          </p:cNvCxnSpPr>
          <p:nvPr/>
        </p:nvCxnSpPr>
        <p:spPr>
          <a:xfrm>
            <a:off x="5219575" y="1961775"/>
            <a:ext cx="11400" cy="45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8" name="Google Shape;1058;p111"/>
          <p:cNvSpPr/>
          <p:nvPr/>
        </p:nvSpPr>
        <p:spPr>
          <a:xfrm>
            <a:off x="4774325" y="241223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“3,000,000”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9" name="Google Shape;1059;p111"/>
          <p:cNvSpPr/>
          <p:nvPr/>
        </p:nvSpPr>
        <p:spPr>
          <a:xfrm>
            <a:off x="4814925" y="20179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60" name="Google Shape;1060;p111"/>
          <p:cNvCxnSpPr>
            <a:stCxn id="1040" idx="0"/>
            <a:endCxn id="1061" idx="2"/>
          </p:cNvCxnSpPr>
          <p:nvPr/>
        </p:nvCxnSpPr>
        <p:spPr>
          <a:xfrm rot="10800000">
            <a:off x="6692532" y="299912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61" name="Google Shape;1061;p111"/>
          <p:cNvSpPr/>
          <p:nvPr/>
        </p:nvSpPr>
        <p:spPr>
          <a:xfrm>
            <a:off x="6235763" y="59588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“800,000”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2" name="Google Shape;1062;p111"/>
          <p:cNvSpPr/>
          <p:nvPr/>
        </p:nvSpPr>
        <p:spPr>
          <a:xfrm>
            <a:off x="6254463" y="419100"/>
            <a:ext cx="11070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ex:population</a:t>
            </a:r>
            <a:endParaRPr sz="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3" name="Google Shape;1063;p111"/>
          <p:cNvSpPr/>
          <p:nvPr/>
        </p:nvSpPr>
        <p:spPr>
          <a:xfrm>
            <a:off x="4423575" y="3614050"/>
            <a:ext cx="11112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ex:ilaria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4" name="Google Shape;1064;p111"/>
          <p:cNvSpPr/>
          <p:nvPr/>
        </p:nvSpPr>
        <p:spPr>
          <a:xfrm>
            <a:off x="6356425" y="3614050"/>
            <a:ext cx="875700" cy="3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ex:Rome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65" name="Google Shape;1065;p111"/>
          <p:cNvCxnSpPr>
            <a:stCxn id="1063" idx="6"/>
            <a:endCxn id="1064" idx="2"/>
          </p:cNvCxnSpPr>
          <p:nvPr/>
        </p:nvCxnSpPr>
        <p:spPr>
          <a:xfrm>
            <a:off x="5534775" y="3784300"/>
            <a:ext cx="821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66" name="Google Shape;1066;p111"/>
          <p:cNvSpPr/>
          <p:nvPr/>
        </p:nvSpPr>
        <p:spPr>
          <a:xfrm>
            <a:off x="5471100" y="3523025"/>
            <a:ext cx="913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ex:livedIn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7" name="Google Shape;1067;p111"/>
          <p:cNvSpPr/>
          <p:nvPr/>
        </p:nvSpPr>
        <p:spPr>
          <a:xfrm>
            <a:off x="7207600" y="3523025"/>
            <a:ext cx="808500" cy="24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rdf:type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68" name="Google Shape;1068;p111"/>
          <p:cNvCxnSpPr>
            <a:stCxn id="1064" idx="6"/>
            <a:endCxn id="1069" idx="2"/>
          </p:cNvCxnSpPr>
          <p:nvPr/>
        </p:nvCxnSpPr>
        <p:spPr>
          <a:xfrm>
            <a:off x="7232125" y="3784300"/>
            <a:ext cx="64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69" name="Google Shape;1069;p111"/>
          <p:cNvSpPr/>
          <p:nvPr/>
        </p:nvSpPr>
        <p:spPr>
          <a:xfrm>
            <a:off x="7880825" y="3614050"/>
            <a:ext cx="1172400" cy="34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ex:BigCity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SPARQL - other modifiers</a:t>
            </a:r>
            <a:endParaRPr/>
          </a:p>
        </p:txBody>
      </p:sp>
      <p:sp>
        <p:nvSpPr>
          <p:cNvPr id="1075" name="Google Shape;1075;p112"/>
          <p:cNvSpPr/>
          <p:nvPr/>
        </p:nvSpPr>
        <p:spPr>
          <a:xfrm>
            <a:off x="790025" y="4703900"/>
            <a:ext cx="8110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SPARQL specification : </a:t>
            </a:r>
            <a:r>
              <a:rPr i="1" lang="nl" sz="10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3"/>
              </a:rPr>
              <a:t>https://www.w3.org/TR/sparql11-query/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076" name="Google Shape;1076;p112"/>
          <p:cNvSpPr/>
          <p:nvPr/>
        </p:nvSpPr>
        <p:spPr>
          <a:xfrm>
            <a:off x="513725" y="47039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7" name="Google Shape;107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050" y="975050"/>
            <a:ext cx="6580575" cy="3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SPARQL - additional features</a:t>
            </a:r>
            <a:endParaRPr/>
          </a:p>
        </p:txBody>
      </p:sp>
      <p:sp>
        <p:nvSpPr>
          <p:cNvPr id="1083" name="Google Shape;1083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4" name="Google Shape;108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96509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13"/>
          <p:cNvSpPr/>
          <p:nvPr/>
        </p:nvSpPr>
        <p:spPr>
          <a:xfrm>
            <a:off x="790025" y="4703900"/>
            <a:ext cx="8110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SPARQL specification : </a:t>
            </a:r>
            <a:r>
              <a:rPr i="1" lang="nl" sz="10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4"/>
              </a:rPr>
              <a:t>https://www.w3.org/TR/sparql11-query/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086" name="Google Shape;1086;p113"/>
          <p:cNvSpPr/>
          <p:nvPr/>
        </p:nvSpPr>
        <p:spPr>
          <a:xfrm>
            <a:off x="513725" y="47039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SPARQL - Useful tutorials </a:t>
            </a:r>
            <a:endParaRPr/>
          </a:p>
        </p:txBody>
      </p:sp>
      <p:sp>
        <p:nvSpPr>
          <p:cNvPr id="1092" name="Google Shape;1092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hlinkClick r:id="rId3"/>
              </a:rPr>
              <a:t>https://presentations.triply.cc/training/querying-knowledge-graphs.html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l"/>
            </a:br>
            <a:r>
              <a:rPr lang="nl" u="sng">
                <a:solidFill>
                  <a:schemeClr val="hlink"/>
                </a:solidFill>
                <a:hlinkClick r:id="rId4"/>
              </a:rPr>
              <a:t>https://www.slideshare.net/vdeboer/intro-to-linked-dutch-ships-and-sailors-and-sparql-handson</a:t>
            </a:r>
            <a:r>
              <a:rPr lang="nl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u="sng">
                <a:solidFill>
                  <a:schemeClr val="hlink"/>
                </a:solidFill>
                <a:hlinkClick r:id="rId5"/>
              </a:rPr>
              <a:t>https://www.dropbox.com/home/KR%20on%20the%20Web%202018?preview=krw-sparql-overview.pdf</a:t>
            </a:r>
            <a:r>
              <a:rPr lang="nl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5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Ontology engineering</a:t>
            </a:r>
            <a:endParaRPr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From knowledge to ontology engineering</a:t>
            </a:r>
            <a:endParaRPr/>
          </a:p>
        </p:txBody>
      </p:sp>
      <p:sp>
        <p:nvSpPr>
          <p:cNvPr id="1103" name="Google Shape;1103;p116"/>
          <p:cNvSpPr txBox="1"/>
          <p:nvPr>
            <p:ph idx="1" type="body"/>
          </p:nvPr>
        </p:nvSpPr>
        <p:spPr>
          <a:xfrm>
            <a:off x="311700" y="1152475"/>
            <a:ext cx="8520600" cy="3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/>
              <a:t>How to build a real ontology?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/>
              <a:t>Explicit</a:t>
            </a:r>
            <a:r>
              <a:rPr lang="nl"/>
              <a:t>	= formal, machine interpretable language (RDF,RDFS,OWL)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/>
              <a:t>Shared</a:t>
            </a:r>
            <a:r>
              <a:rPr lang="nl"/>
              <a:t>	= open on the web (HTTP, URIs)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/>
              <a:t>Conceptualisation</a:t>
            </a:r>
            <a:r>
              <a:rPr lang="nl"/>
              <a:t> =	classes, instances and relations (design decisions)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/>
              <a:t>Context</a:t>
            </a:r>
            <a:r>
              <a:rPr lang="nl"/>
              <a:t>	= tied to a particular domain/task (ontology commitment)</a:t>
            </a:r>
            <a:endParaRPr/>
          </a:p>
        </p:txBody>
      </p:sp>
      <p:grpSp>
        <p:nvGrpSpPr>
          <p:cNvPr id="1104" name="Google Shape;1104;p116"/>
          <p:cNvGrpSpPr/>
          <p:nvPr/>
        </p:nvGrpSpPr>
        <p:grpSpPr>
          <a:xfrm>
            <a:off x="1260300" y="1681099"/>
            <a:ext cx="6872017" cy="936435"/>
            <a:chOff x="0" y="0"/>
            <a:chExt cx="9260231" cy="1263063"/>
          </a:xfrm>
        </p:grpSpPr>
        <p:sp>
          <p:nvSpPr>
            <p:cNvPr id="1105" name="Google Shape;1105;p116"/>
            <p:cNvSpPr txBox="1"/>
            <p:nvPr/>
          </p:nvSpPr>
          <p:spPr>
            <a:xfrm>
              <a:off x="127000" y="88900"/>
              <a:ext cx="9006300" cy="9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Helvetica Neue Light"/>
                <a:buNone/>
              </a:pPr>
              <a:r>
                <a:rPr b="0" i="0" lang="nl" sz="17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“An ontology is an </a:t>
              </a:r>
              <a:r>
                <a:rPr b="1" i="0" lang="nl" sz="17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explicit </a:t>
              </a:r>
              <a:r>
                <a:rPr b="0" i="0" lang="nl" sz="17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specification of a </a:t>
              </a:r>
              <a:br>
                <a:rPr b="0" i="0" lang="nl" sz="17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</a:br>
              <a:r>
                <a:rPr b="1" i="0" lang="nl" sz="17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shared conceptualisation</a:t>
              </a:r>
              <a:r>
                <a:rPr b="0" i="0" lang="nl" sz="17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that holds in a particular</a:t>
              </a:r>
              <a:r>
                <a:rPr b="1" i="0" lang="nl" sz="17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context</a:t>
              </a:r>
              <a:r>
                <a:rPr b="0" i="0" lang="nl" sz="17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”</a:t>
              </a:r>
              <a:endParaRPr sz="900"/>
            </a:p>
          </p:txBody>
        </p:sp>
        <p:pic>
          <p:nvPicPr>
            <p:cNvPr descr="“An ontology is an explicit specification of a  shared conceptualisation that holds in a particular context”" id="1106" name="Google Shape;1106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260231" cy="12630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Methods for KG creation</a:t>
            </a:r>
            <a:endParaRPr/>
          </a:p>
        </p:txBody>
      </p:sp>
      <p:sp>
        <p:nvSpPr>
          <p:cNvPr id="1112" name="Google Shape;1112;p117"/>
          <p:cNvSpPr txBox="1"/>
          <p:nvPr>
            <p:ph idx="1" type="body"/>
          </p:nvPr>
        </p:nvSpPr>
        <p:spPr>
          <a:xfrm>
            <a:off x="311700" y="1152475"/>
            <a:ext cx="87414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Human collaboration</a:t>
            </a:r>
            <a:endParaRPr/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Domain-experts + Knowledge Engineers</a:t>
            </a:r>
            <a:endParaRPr sz="1800"/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E</a:t>
            </a:r>
            <a:r>
              <a:rPr lang="nl" sz="1800"/>
              <a:t>ditors </a:t>
            </a:r>
            <a:endParaRPr sz="1800"/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Crowdsourcing, collaborative-editing</a:t>
            </a:r>
            <a:endParaRPr sz="1800"/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high costs</a:t>
            </a:r>
            <a:endParaRPr sz="1800"/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Information/Knowledge Extraction from text</a:t>
            </a:r>
            <a:endParaRPr/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Markup Extractors </a:t>
            </a:r>
            <a:endParaRPr/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nl" sz="1800"/>
              <a:t>web tables, html tags, etc.</a:t>
            </a:r>
            <a:endParaRPr sz="1800"/>
          </a:p>
          <a:p>
            <a:pPr indent="-3429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Structured sources </a:t>
            </a:r>
            <a:endParaRPr/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800"/>
              <a:t>tables, mapping other KGs</a:t>
            </a:r>
            <a:r>
              <a:rPr lang="nl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Ontology Engineering Methodology</a:t>
            </a:r>
            <a:endParaRPr/>
          </a:p>
        </p:txBody>
      </p:sp>
      <p:sp>
        <p:nvSpPr>
          <p:cNvPr id="1118" name="Google Shape;1118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700"/>
              <a:t>Steps: (see also </a:t>
            </a:r>
            <a:r>
              <a:rPr lang="nl" sz="1700" u="sng">
                <a:solidFill>
                  <a:schemeClr val="hlink"/>
                </a:solidFill>
                <a:hlinkClick r:id="rId3"/>
              </a:rPr>
              <a:t>McGuinness and Noy</a:t>
            </a:r>
            <a:r>
              <a:rPr lang="nl" sz="1700"/>
              <a:t>)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Determine domain &amp; scope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Consider </a:t>
            </a:r>
            <a:r>
              <a:rPr lang="nl" sz="1700"/>
              <a:t>reuse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Enumerate terms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Define a taxonomy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Define the properties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Define classes and their properties (domain/range, restrictions, hierarchies)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Define instances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nl" sz="1700"/>
              <a:t>Check for anomalies (run the reasoner)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1119" name="Google Shape;1119;p118"/>
          <p:cNvSpPr txBox="1"/>
          <p:nvPr/>
        </p:nvSpPr>
        <p:spPr>
          <a:xfrm>
            <a:off x="434650" y="4371375"/>
            <a:ext cx="3452100" cy="400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highlight>
                  <a:srgbClr val="FFF2CC"/>
                </a:highlight>
              </a:rPr>
              <a:t>NB : not a linear process, but iterative!</a:t>
            </a:r>
            <a:endParaRPr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nl"/>
              <a:t>Determine Domain and Scope</a:t>
            </a:r>
            <a:endParaRPr/>
          </a:p>
        </p:txBody>
      </p:sp>
      <p:sp>
        <p:nvSpPr>
          <p:cNvPr id="1125" name="Google Shape;1125;p119"/>
          <p:cNvSpPr txBox="1"/>
          <p:nvPr>
            <p:ph idx="1" type="body"/>
          </p:nvPr>
        </p:nvSpPr>
        <p:spPr>
          <a:xfrm>
            <a:off x="311700" y="1152475"/>
            <a:ext cx="55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 sz="1500"/>
              <a:t>Domain: </a:t>
            </a:r>
            <a:r>
              <a:rPr i="1" lang="nl" sz="1500"/>
              <a:t>geography</a:t>
            </a:r>
            <a:endParaRPr i="1" sz="1500"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nl" sz="1500"/>
              <a:t>Application: </a:t>
            </a:r>
            <a:r>
              <a:rPr i="1" lang="nl" sz="1500"/>
              <a:t>route planning agent</a:t>
            </a:r>
            <a:endParaRPr i="1" sz="1500"/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nl" sz="1500"/>
              <a:t>Scope through </a:t>
            </a:r>
            <a:r>
              <a:rPr b="1" lang="nl" sz="1500"/>
              <a:t>Competency Questions</a:t>
            </a:r>
            <a:endParaRPr b="1" sz="1500"/>
          </a:p>
          <a:p>
            <a:pPr indent="-32385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nl" sz="1500"/>
              <a:t>Natural language questions illustrating the information that one wants the ontology to answer.</a:t>
            </a:r>
            <a:endParaRPr sz="1500"/>
          </a:p>
          <a:p>
            <a:pPr indent="-32385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nl" sz="1500"/>
              <a:t>Distance between two cities? What sort of connections exist between two cities? In which country is a city? How many borders are crossed?</a:t>
            </a:r>
            <a:endParaRPr sz="1500"/>
          </a:p>
        </p:txBody>
      </p:sp>
      <p:pic>
        <p:nvPicPr>
          <p:cNvPr descr="H:\Wbkr\map.jpg" id="1126" name="Google Shape;112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8600" y="971550"/>
            <a:ext cx="3243000" cy="160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Knowledge Graph at Web-scale</a:t>
            </a:r>
            <a:endParaRPr/>
          </a:p>
        </p:txBody>
      </p:sp>
      <p:sp>
        <p:nvSpPr>
          <p:cNvPr id="219" name="Google Shape;21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4 steps (the 4 principles of Linked Data)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Give everything a </a:t>
            </a:r>
            <a:r>
              <a:rPr b="1" lang="nl">
                <a:solidFill>
                  <a:schemeClr val="accent6"/>
                </a:solidFill>
              </a:rPr>
              <a:t>name</a:t>
            </a:r>
            <a:r>
              <a:rPr lang="nl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Create </a:t>
            </a:r>
            <a:r>
              <a:rPr b="1" lang="nl">
                <a:solidFill>
                  <a:schemeClr val="accent6"/>
                </a:solidFill>
              </a:rPr>
              <a:t>relationships</a:t>
            </a:r>
            <a:r>
              <a:rPr lang="nl"/>
              <a:t> between things  </a:t>
            </a:r>
            <a:br>
              <a:rPr lang="nl"/>
            </a:br>
            <a:r>
              <a:rPr lang="nl"/>
              <a:t>→  you get a </a:t>
            </a:r>
            <a:r>
              <a:rPr i="1" lang="nl"/>
              <a:t>big graph</a:t>
            </a:r>
            <a:endParaRPr/>
          </a:p>
        </p:txBody>
      </p:sp>
      <p:pic>
        <p:nvPicPr>
          <p:cNvPr id="220" name="Google Shape;220;p48"/>
          <p:cNvPicPr preferRelativeResize="0"/>
          <p:nvPr/>
        </p:nvPicPr>
        <p:blipFill rotWithShape="1">
          <a:blip r:embed="rId3">
            <a:alphaModFix/>
          </a:blip>
          <a:srcRect b="26648" l="38563" r="0" t="0"/>
          <a:stretch/>
        </p:blipFill>
        <p:spPr>
          <a:xfrm>
            <a:off x="6665975" y="1105700"/>
            <a:ext cx="2334175" cy="20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8"/>
          <p:cNvSpPr/>
          <p:nvPr/>
        </p:nvSpPr>
        <p:spPr>
          <a:xfrm>
            <a:off x="561425" y="4605200"/>
            <a:ext cx="8101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Credits : https://www.dropbox.com/s/lvc6lwzrvj9z2vf/ING2018.pptx?dl=0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22" name="Google Shape;222;p48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2. Consider reuse </a:t>
            </a:r>
            <a:endParaRPr/>
          </a:p>
        </p:txBody>
      </p:sp>
      <p:sp>
        <p:nvSpPr>
          <p:cNvPr id="1132" name="Google Shape;1132;p120"/>
          <p:cNvSpPr txBox="1"/>
          <p:nvPr>
            <p:ph idx="1" type="body"/>
          </p:nvPr>
        </p:nvSpPr>
        <p:spPr>
          <a:xfrm>
            <a:off x="311700" y="1152475"/>
            <a:ext cx="781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Lots of resources available, no need to start from scratch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1600"/>
              <a:t>Vocabularies (ontologies, schemas)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Schema.org : https://schema.org/docs/full.html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Dublin Core Metadata : </a:t>
            </a:r>
            <a:r>
              <a:rPr lang="nl" sz="1600" u="sng">
                <a:solidFill>
                  <a:schemeClr val="hlink"/>
                </a:solidFill>
                <a:hlinkClick r:id="rId3"/>
              </a:rPr>
              <a:t>http://www.dublincore.org/specifications/dublin-core/dcmi-terms/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VOID : </a:t>
            </a:r>
            <a:r>
              <a:rPr lang="nl" sz="1600" u="sng">
                <a:solidFill>
                  <a:schemeClr val="hlink"/>
                </a:solidFill>
                <a:hlinkClick r:id="rId4"/>
              </a:rPr>
              <a:t>https://www.w3.org/TR/void/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DCAT: https://www.w3.org/TR/vocab-dcat-2/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FOAF : </a:t>
            </a:r>
            <a:r>
              <a:rPr lang="nl" sz="1600" u="sng">
                <a:solidFill>
                  <a:schemeClr val="hlink"/>
                </a:solidFill>
                <a:hlinkClick r:id="rId5"/>
              </a:rPr>
              <a:t>http://xmlns.com/foaf/spec/20070114.html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6666"/>
              <a:buChar char="●"/>
            </a:pPr>
            <a:r>
              <a:rPr lang="nl" sz="1500"/>
              <a:t>Ontology Design Patterns </a:t>
            </a:r>
            <a:r>
              <a:rPr lang="nl" sz="15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http://ontologydesignpatterns.org</a:t>
            </a:r>
            <a:r>
              <a:rPr lang="nl" sz="1500"/>
              <a:t> 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SKOS Core Vocabulary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 u="sng">
                <a:solidFill>
                  <a:schemeClr val="hlink"/>
                </a:solidFill>
                <a:hlinkClick r:id="rId7"/>
              </a:rPr>
              <a:t>https://www.w3.org/TR/swbp-skos-core-spec/</a:t>
            </a:r>
            <a:endParaRPr sz="1600"/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Linked Open Vocabularies : 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600" u="sng">
                <a:solidFill>
                  <a:schemeClr val="hlink"/>
                </a:solidFill>
                <a:hlinkClick r:id="rId8"/>
              </a:rPr>
              <a:t>https://lov.linkeddata.es/dataset/lov</a:t>
            </a:r>
            <a:endParaRPr sz="1600"/>
          </a:p>
        </p:txBody>
      </p:sp>
      <p:pic>
        <p:nvPicPr>
          <p:cNvPr descr="Screen Shot 2015-08-30 at 17.03.00.png" id="1133" name="Google Shape;1133;p120"/>
          <p:cNvPicPr preferRelativeResize="0"/>
          <p:nvPr/>
        </p:nvPicPr>
        <p:blipFill rotWithShape="1">
          <a:blip r:embed="rId9">
            <a:alphaModFix/>
          </a:blip>
          <a:srcRect b="7520" l="4440" r="-4439" t="-4438"/>
          <a:stretch/>
        </p:blipFill>
        <p:spPr>
          <a:xfrm>
            <a:off x="5718200" y="2472500"/>
            <a:ext cx="3021651" cy="23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2. Consider reuse </a:t>
            </a:r>
            <a:endParaRPr/>
          </a:p>
        </p:txBody>
      </p:sp>
      <p:sp>
        <p:nvSpPr>
          <p:cNvPr id="1139" name="Google Shape;1139;p121"/>
          <p:cNvSpPr txBox="1"/>
          <p:nvPr>
            <p:ph idx="1" type="body"/>
          </p:nvPr>
        </p:nvSpPr>
        <p:spPr>
          <a:xfrm>
            <a:off x="311700" y="1152475"/>
            <a:ext cx="78198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Lots of resources available, no need to start from scratch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1600"/>
              <a:t>Ontologies + Data (schemas + instances)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nl" sz="1500"/>
              <a:t>TriplyDB : </a:t>
            </a:r>
            <a:r>
              <a:rPr lang="nl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https://triplydb.com/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500"/>
              <a:t>Google Dataset search : </a:t>
            </a:r>
            <a:r>
              <a:rPr lang="nl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https://datasetsearch.research.google.com/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500"/>
              <a:t>Linked Open Data Cloud </a:t>
            </a:r>
            <a:r>
              <a:rPr lang="nl" sz="1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https://lod-cloud.net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500"/>
              <a:t>Laundromat/LOD-a-LOT  : </a:t>
            </a:r>
            <a:r>
              <a:rPr lang="nl" sz="15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http://lod-a-lot.lod.labs.vu.nl/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3750"/>
              <a:buChar char="●"/>
            </a:pPr>
            <a:r>
              <a:rPr lang="nl" sz="1600"/>
              <a:t>Datahub.io : </a:t>
            </a:r>
            <a:r>
              <a:rPr lang="nl" sz="1600">
                <a:uFill>
                  <a:noFill/>
                </a:uFill>
                <a:hlinkClick r:id="rId7"/>
              </a:rPr>
              <a:t>https://datahub.io/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1600"/>
              <a:t>Open-domain datasets : </a:t>
            </a:r>
            <a:endParaRPr sz="1600"/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DBpedia, Wikidata, YAGO (Billions of Triples)</a:t>
            </a:r>
            <a:endParaRPr sz="1600"/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 sz="1600"/>
              <a:t>NELL, ConceptNet, KBpedia (more instances than ontologies)</a:t>
            </a:r>
            <a:endParaRPr sz="1600"/>
          </a:p>
        </p:txBody>
      </p:sp>
      <p:pic>
        <p:nvPicPr>
          <p:cNvPr descr="lod-cloud_colored.pdf" id="1140" name="Google Shape;1140;p121"/>
          <p:cNvPicPr preferRelativeResize="0"/>
          <p:nvPr/>
        </p:nvPicPr>
        <p:blipFill rotWithShape="1">
          <a:blip r:embed="rId8">
            <a:alphaModFix amt="80430"/>
          </a:blip>
          <a:srcRect b="5204" l="0" r="10418" t="0"/>
          <a:stretch/>
        </p:blipFill>
        <p:spPr>
          <a:xfrm>
            <a:off x="5360125" y="0"/>
            <a:ext cx="3783872" cy="196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2. Consider reuse </a:t>
            </a:r>
            <a:endParaRPr/>
          </a:p>
        </p:txBody>
      </p:sp>
      <p:sp>
        <p:nvSpPr>
          <p:cNvPr id="1146" name="Google Shape;1146;p122"/>
          <p:cNvSpPr txBox="1"/>
          <p:nvPr>
            <p:ph idx="1" type="body"/>
          </p:nvPr>
        </p:nvSpPr>
        <p:spPr>
          <a:xfrm>
            <a:off x="311700" y="1152475"/>
            <a:ext cx="78198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Lots of resources available, rarely start from scratch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1600"/>
              <a:t>Domain specific resources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Linguistic resources : http://linguistic-lod.org/, Wordnet, BabelNet, FrameSter…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Geography :  Geonames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Robotics&amp; IoT: http://lov4iot.appspot.com/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Biomedicine: BIORDF, SNOMED, Bioportal, MESH, GeneOntology, Hetionet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Statistics: StatoOntology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Publications: Springer’s SciGraph,  CrossRef, OpenCitations</a:t>
            </a:r>
            <a:endParaRPr sz="1600"/>
          </a:p>
        </p:txBody>
      </p:sp>
      <p:pic>
        <p:nvPicPr>
          <p:cNvPr descr="Screen Shot 2015-01-29 at 10.43.41.png" id="1147" name="Google Shape;1147;p122"/>
          <p:cNvPicPr preferRelativeResize="0"/>
          <p:nvPr/>
        </p:nvPicPr>
        <p:blipFill rotWithShape="1">
          <a:blip r:embed="rId3">
            <a:alphaModFix/>
          </a:blip>
          <a:srcRect b="56228" l="0" r="37570" t="0"/>
          <a:stretch/>
        </p:blipFill>
        <p:spPr>
          <a:xfrm>
            <a:off x="6621225" y="0"/>
            <a:ext cx="2522775" cy="15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</a:t>
            </a:r>
            <a:r>
              <a:rPr lang="nl"/>
              <a:t>. Enumerate terms </a:t>
            </a:r>
            <a:endParaRPr/>
          </a:p>
        </p:txBody>
      </p:sp>
      <p:sp>
        <p:nvSpPr>
          <p:cNvPr id="1153" name="Google Shape;1153;p123"/>
          <p:cNvSpPr txBox="1"/>
          <p:nvPr>
            <p:ph idx="1" type="body"/>
          </p:nvPr>
        </p:nvSpPr>
        <p:spPr>
          <a:xfrm>
            <a:off x="311700" y="1152475"/>
            <a:ext cx="48789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Write an unstructured list all the relevant terms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Nouns form the basis for class names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Verbs form the basis for property names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Roughly structure terms using t</a:t>
            </a:r>
            <a:r>
              <a:rPr lang="nl" sz="1600"/>
              <a:t>raditional K</a:t>
            </a:r>
            <a:r>
              <a:rPr lang="nl" sz="1600"/>
              <a:t>nowledge Engineering methods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Laddering (Organizing entities in a hierarchy)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Card sorting (grouping)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20 questions (determining main properties)</a:t>
            </a:r>
            <a:endParaRPr sz="1600"/>
          </a:p>
        </p:txBody>
      </p:sp>
      <p:sp>
        <p:nvSpPr>
          <p:cNvPr id="1154" name="Google Shape;1154;p123"/>
          <p:cNvSpPr txBox="1"/>
          <p:nvPr/>
        </p:nvSpPr>
        <p:spPr>
          <a:xfrm>
            <a:off x="7279132" y="1351454"/>
            <a:ext cx="61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country</a:t>
            </a:r>
            <a:endParaRPr sz="1000"/>
          </a:p>
        </p:txBody>
      </p:sp>
      <p:sp>
        <p:nvSpPr>
          <p:cNvPr id="1155" name="Google Shape;1155;p123"/>
          <p:cNvSpPr txBox="1"/>
          <p:nvPr/>
        </p:nvSpPr>
        <p:spPr>
          <a:xfrm>
            <a:off x="6260378" y="743900"/>
            <a:ext cx="446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city</a:t>
            </a:r>
            <a:endParaRPr sz="1000"/>
          </a:p>
        </p:txBody>
      </p:sp>
      <p:sp>
        <p:nvSpPr>
          <p:cNvPr id="1156" name="Google Shape;1156;p123"/>
          <p:cNvSpPr txBox="1"/>
          <p:nvPr/>
        </p:nvSpPr>
        <p:spPr>
          <a:xfrm>
            <a:off x="7817109" y="790635"/>
            <a:ext cx="61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capital</a:t>
            </a:r>
            <a:endParaRPr sz="1000"/>
          </a:p>
        </p:txBody>
      </p:sp>
      <p:sp>
        <p:nvSpPr>
          <p:cNvPr id="1157" name="Google Shape;1157;p123"/>
          <p:cNvSpPr txBox="1"/>
          <p:nvPr/>
        </p:nvSpPr>
        <p:spPr>
          <a:xfrm>
            <a:off x="6223964" y="2076294"/>
            <a:ext cx="61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border</a:t>
            </a:r>
            <a:endParaRPr sz="1000"/>
          </a:p>
        </p:txBody>
      </p:sp>
      <p:sp>
        <p:nvSpPr>
          <p:cNvPr id="1158" name="Google Shape;1158;p123"/>
          <p:cNvSpPr txBox="1"/>
          <p:nvPr/>
        </p:nvSpPr>
        <p:spPr>
          <a:xfrm>
            <a:off x="6934199" y="861720"/>
            <a:ext cx="91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</a:t>
            </a:r>
            <a:endParaRPr sz="1000"/>
          </a:p>
        </p:txBody>
      </p:sp>
      <p:sp>
        <p:nvSpPr>
          <p:cNvPr id="1159" name="Google Shape;1159;p123"/>
          <p:cNvSpPr txBox="1"/>
          <p:nvPr/>
        </p:nvSpPr>
        <p:spPr>
          <a:xfrm>
            <a:off x="5972297" y="1515475"/>
            <a:ext cx="183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Connection_on_land</a:t>
            </a:r>
            <a:endParaRPr sz="1000"/>
          </a:p>
        </p:txBody>
      </p:sp>
      <p:sp>
        <p:nvSpPr>
          <p:cNvPr id="1160" name="Google Shape;1160;p123"/>
          <p:cNvSpPr txBox="1"/>
          <p:nvPr/>
        </p:nvSpPr>
        <p:spPr>
          <a:xfrm>
            <a:off x="6900006" y="1806894"/>
            <a:ext cx="152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Connection_in_air</a:t>
            </a:r>
            <a:endParaRPr sz="1000"/>
          </a:p>
        </p:txBody>
      </p:sp>
      <p:sp>
        <p:nvSpPr>
          <p:cNvPr id="1161" name="Google Shape;1161;p123"/>
          <p:cNvSpPr txBox="1"/>
          <p:nvPr/>
        </p:nvSpPr>
        <p:spPr>
          <a:xfrm>
            <a:off x="6519212" y="1129688"/>
            <a:ext cx="183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Connection_on_water</a:t>
            </a:r>
            <a:endParaRPr sz="1000"/>
          </a:p>
        </p:txBody>
      </p:sp>
      <p:sp>
        <p:nvSpPr>
          <p:cNvPr id="1162" name="Google Shape;1162;p123"/>
          <p:cNvSpPr txBox="1"/>
          <p:nvPr/>
        </p:nvSpPr>
        <p:spPr>
          <a:xfrm>
            <a:off x="7878660" y="1586564"/>
            <a:ext cx="61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road</a:t>
            </a:r>
            <a:endParaRPr sz="1000"/>
          </a:p>
        </p:txBody>
      </p:sp>
      <p:sp>
        <p:nvSpPr>
          <p:cNvPr id="1163" name="Google Shape;1163;p123"/>
          <p:cNvSpPr txBox="1"/>
          <p:nvPr/>
        </p:nvSpPr>
        <p:spPr>
          <a:xfrm>
            <a:off x="7483866" y="2043420"/>
            <a:ext cx="611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railway</a:t>
            </a:r>
            <a:endParaRPr sz="1000"/>
          </a:p>
        </p:txBody>
      </p:sp>
      <p:sp>
        <p:nvSpPr>
          <p:cNvPr id="1164" name="Google Shape;1164;p123"/>
          <p:cNvSpPr txBox="1"/>
          <p:nvPr/>
        </p:nvSpPr>
        <p:spPr>
          <a:xfrm>
            <a:off x="7797702" y="1188598"/>
            <a:ext cx="91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currency</a:t>
            </a:r>
            <a:endParaRPr sz="1000"/>
          </a:p>
        </p:txBody>
      </p:sp>
      <p:sp>
        <p:nvSpPr>
          <p:cNvPr id="1165" name="Google Shape;1165;p123"/>
          <p:cNvSpPr/>
          <p:nvPr/>
        </p:nvSpPr>
        <p:spPr>
          <a:xfrm>
            <a:off x="7068200" y="2483625"/>
            <a:ext cx="4011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23"/>
          <p:cNvSpPr txBox="1"/>
          <p:nvPr/>
        </p:nvSpPr>
        <p:spPr>
          <a:xfrm>
            <a:off x="6525718" y="3874123"/>
            <a:ext cx="63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country</a:t>
            </a:r>
            <a:endParaRPr sz="1000"/>
          </a:p>
        </p:txBody>
      </p:sp>
      <p:sp>
        <p:nvSpPr>
          <p:cNvPr id="1167" name="Google Shape;1167;p123"/>
          <p:cNvSpPr txBox="1"/>
          <p:nvPr/>
        </p:nvSpPr>
        <p:spPr>
          <a:xfrm>
            <a:off x="5430995" y="3356150"/>
            <a:ext cx="500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city</a:t>
            </a:r>
            <a:endParaRPr sz="1000"/>
          </a:p>
        </p:txBody>
      </p:sp>
      <p:sp>
        <p:nvSpPr>
          <p:cNvPr id="1168" name="Google Shape;1168;p123"/>
          <p:cNvSpPr txBox="1"/>
          <p:nvPr/>
        </p:nvSpPr>
        <p:spPr>
          <a:xfrm>
            <a:off x="7083860" y="3395995"/>
            <a:ext cx="63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capital</a:t>
            </a:r>
            <a:endParaRPr sz="1000"/>
          </a:p>
        </p:txBody>
      </p:sp>
      <p:sp>
        <p:nvSpPr>
          <p:cNvPr id="1169" name="Google Shape;1169;p123"/>
          <p:cNvSpPr txBox="1"/>
          <p:nvPr/>
        </p:nvSpPr>
        <p:spPr>
          <a:xfrm>
            <a:off x="5430998" y="4492088"/>
            <a:ext cx="63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border</a:t>
            </a:r>
            <a:endParaRPr sz="1000"/>
          </a:p>
        </p:txBody>
      </p:sp>
      <p:sp>
        <p:nvSpPr>
          <p:cNvPr id="1170" name="Google Shape;1170;p123"/>
          <p:cNvSpPr txBox="1"/>
          <p:nvPr/>
        </p:nvSpPr>
        <p:spPr>
          <a:xfrm>
            <a:off x="6167856" y="3456598"/>
            <a:ext cx="95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</a:t>
            </a:r>
            <a:endParaRPr sz="1000"/>
          </a:p>
        </p:txBody>
      </p:sp>
      <p:sp>
        <p:nvSpPr>
          <p:cNvPr id="1171" name="Google Shape;1171;p123"/>
          <p:cNvSpPr txBox="1"/>
          <p:nvPr/>
        </p:nvSpPr>
        <p:spPr>
          <a:xfrm>
            <a:off x="5169897" y="4013960"/>
            <a:ext cx="190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Connection_on_land</a:t>
            </a:r>
            <a:endParaRPr sz="1000"/>
          </a:p>
        </p:txBody>
      </p:sp>
      <p:sp>
        <p:nvSpPr>
          <p:cNvPr id="1172" name="Google Shape;1172;p123"/>
          <p:cNvSpPr txBox="1"/>
          <p:nvPr/>
        </p:nvSpPr>
        <p:spPr>
          <a:xfrm>
            <a:off x="6132381" y="4262411"/>
            <a:ext cx="15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Connection_in_air</a:t>
            </a:r>
            <a:endParaRPr sz="1000"/>
          </a:p>
        </p:txBody>
      </p:sp>
      <p:sp>
        <p:nvSpPr>
          <p:cNvPr id="1173" name="Google Shape;1173;p123"/>
          <p:cNvSpPr txBox="1"/>
          <p:nvPr/>
        </p:nvSpPr>
        <p:spPr>
          <a:xfrm>
            <a:off x="5685387" y="3704981"/>
            <a:ext cx="190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Connection_on_water</a:t>
            </a:r>
            <a:endParaRPr sz="1000"/>
          </a:p>
        </p:txBody>
      </p:sp>
      <p:sp>
        <p:nvSpPr>
          <p:cNvPr id="1174" name="Google Shape;1174;p123"/>
          <p:cNvSpPr txBox="1"/>
          <p:nvPr/>
        </p:nvSpPr>
        <p:spPr>
          <a:xfrm>
            <a:off x="7147719" y="4074567"/>
            <a:ext cx="63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road</a:t>
            </a:r>
            <a:endParaRPr sz="1000"/>
          </a:p>
        </p:txBody>
      </p:sp>
      <p:sp>
        <p:nvSpPr>
          <p:cNvPr id="1175" name="Google Shape;1175;p123"/>
          <p:cNvSpPr txBox="1"/>
          <p:nvPr/>
        </p:nvSpPr>
        <p:spPr>
          <a:xfrm>
            <a:off x="6738126" y="4464062"/>
            <a:ext cx="634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railway</a:t>
            </a:r>
            <a:endParaRPr sz="1000"/>
          </a:p>
        </p:txBody>
      </p:sp>
      <p:sp>
        <p:nvSpPr>
          <p:cNvPr id="1176" name="Google Shape;1176;p123"/>
          <p:cNvSpPr txBox="1"/>
          <p:nvPr/>
        </p:nvSpPr>
        <p:spPr>
          <a:xfrm>
            <a:off x="7063726" y="3735280"/>
            <a:ext cx="951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currency</a:t>
            </a:r>
            <a:endParaRPr sz="1000"/>
          </a:p>
        </p:txBody>
      </p:sp>
      <p:sp>
        <p:nvSpPr>
          <p:cNvPr id="1177" name="Google Shape;1177;p123"/>
          <p:cNvSpPr/>
          <p:nvPr/>
        </p:nvSpPr>
        <p:spPr>
          <a:xfrm>
            <a:off x="5341928" y="3644598"/>
            <a:ext cx="1923420" cy="867717"/>
          </a:xfrm>
          <a:custGeom>
            <a:rect b="b" l="l" r="r" t="t"/>
            <a:pathLst>
              <a:path extrusionOk="0" h="48053" w="99892">
                <a:moveTo>
                  <a:pt x="32298" y="550"/>
                </a:moveTo>
                <a:cubicBezTo>
                  <a:pt x="29169" y="550"/>
                  <a:pt x="25147" y="-994"/>
                  <a:pt x="22936" y="1219"/>
                </a:cubicBezTo>
                <a:cubicBezTo>
                  <a:pt x="20242" y="3915"/>
                  <a:pt x="23543" y="11046"/>
                  <a:pt x="19927" y="12252"/>
                </a:cubicBezTo>
                <a:cubicBezTo>
                  <a:pt x="14847" y="13946"/>
                  <a:pt x="8670" y="12625"/>
                  <a:pt x="4214" y="15595"/>
                </a:cubicBezTo>
                <a:cubicBezTo>
                  <a:pt x="249" y="18238"/>
                  <a:pt x="-1320" y="25825"/>
                  <a:pt x="1539" y="29637"/>
                </a:cubicBezTo>
                <a:cubicBezTo>
                  <a:pt x="8026" y="38287"/>
                  <a:pt x="23755" y="29928"/>
                  <a:pt x="33635" y="34318"/>
                </a:cubicBezTo>
                <a:cubicBezTo>
                  <a:pt x="38534" y="36495"/>
                  <a:pt x="39649" y="44136"/>
                  <a:pt x="44668" y="46019"/>
                </a:cubicBezTo>
                <a:cubicBezTo>
                  <a:pt x="55209" y="49973"/>
                  <a:pt x="67290" y="46941"/>
                  <a:pt x="78435" y="45351"/>
                </a:cubicBezTo>
                <a:cubicBezTo>
                  <a:pt x="85198" y="44386"/>
                  <a:pt x="93581" y="47717"/>
                  <a:pt x="98830" y="43345"/>
                </a:cubicBezTo>
                <a:cubicBezTo>
                  <a:pt x="100829" y="41680"/>
                  <a:pt x="99596" y="37185"/>
                  <a:pt x="97492" y="35655"/>
                </a:cubicBezTo>
                <a:cubicBezTo>
                  <a:pt x="89652" y="29955"/>
                  <a:pt x="79147" y="29313"/>
                  <a:pt x="69743" y="26962"/>
                </a:cubicBezTo>
                <a:cubicBezTo>
                  <a:pt x="65285" y="25848"/>
                  <a:pt x="59093" y="25723"/>
                  <a:pt x="57038" y="21613"/>
                </a:cubicBezTo>
                <a:cubicBezTo>
                  <a:pt x="55899" y="19336"/>
                  <a:pt x="57599" y="15292"/>
                  <a:pt x="60047" y="14592"/>
                </a:cubicBezTo>
                <a:cubicBezTo>
                  <a:pt x="68649" y="12133"/>
                  <a:pt x="87389" y="17097"/>
                  <a:pt x="86125" y="8240"/>
                </a:cubicBezTo>
                <a:cubicBezTo>
                  <a:pt x="84680" y="-1886"/>
                  <a:pt x="65930" y="4228"/>
                  <a:pt x="55701" y="4228"/>
                </a:cubicBezTo>
                <a:cubicBezTo>
                  <a:pt x="50230" y="4228"/>
                  <a:pt x="44605" y="4634"/>
                  <a:pt x="39319" y="3225"/>
                </a:cubicBezTo>
                <a:cubicBezTo>
                  <a:pt x="36627" y="2507"/>
                  <a:pt x="33265" y="-1086"/>
                  <a:pt x="31295" y="884"/>
                </a:cubicBezTo>
              </a:path>
            </a:pathLst>
          </a:cu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8" name="Google Shape;1178;p123"/>
          <p:cNvSpPr/>
          <p:nvPr/>
        </p:nvSpPr>
        <p:spPr>
          <a:xfrm>
            <a:off x="5692025" y="3187937"/>
            <a:ext cx="1458150" cy="301325"/>
          </a:xfrm>
          <a:custGeom>
            <a:rect b="b" l="l" r="r" t="t"/>
            <a:pathLst>
              <a:path extrusionOk="0" h="12053" w="58326">
                <a:moveTo>
                  <a:pt x="0" y="6550"/>
                </a:moveTo>
                <a:cubicBezTo>
                  <a:pt x="12202" y="-3213"/>
                  <a:pt x="31729" y="-236"/>
                  <a:pt x="46806" y="3876"/>
                </a:cubicBezTo>
                <a:cubicBezTo>
                  <a:pt x="50702" y="4938"/>
                  <a:pt x="53588" y="8578"/>
                  <a:pt x="57505" y="9559"/>
                </a:cubicBezTo>
                <a:cubicBezTo>
                  <a:pt x="58270" y="9751"/>
                  <a:pt x="58597" y="11684"/>
                  <a:pt x="57839" y="11900"/>
                </a:cubicBezTo>
                <a:cubicBezTo>
                  <a:pt x="56762" y="12207"/>
                  <a:pt x="55616" y="11565"/>
                  <a:pt x="54496" y="11565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4</a:t>
            </a:r>
            <a:r>
              <a:rPr lang="nl"/>
              <a:t>. </a:t>
            </a:r>
            <a:r>
              <a:rPr lang="nl"/>
              <a:t>Define a taxonomy</a:t>
            </a:r>
            <a:r>
              <a:rPr lang="nl"/>
              <a:t> </a:t>
            </a:r>
            <a:endParaRPr/>
          </a:p>
        </p:txBody>
      </p:sp>
      <p:sp>
        <p:nvSpPr>
          <p:cNvPr id="1184" name="Google Shape;1184;p124"/>
          <p:cNvSpPr txBox="1"/>
          <p:nvPr>
            <p:ph idx="1" type="body"/>
          </p:nvPr>
        </p:nvSpPr>
        <p:spPr>
          <a:xfrm>
            <a:off x="311700" y="1152475"/>
            <a:ext cx="59304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Organise terms in a taxonomic hierarchy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Top-down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b</a:t>
            </a:r>
            <a:r>
              <a:rPr lang="nl" sz="1600"/>
              <a:t>ottom-up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Ensure that hierarchy is indeed a taxonomy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If A is a subclass of B, then every instance of A must also be an instance of B</a:t>
            </a:r>
            <a:endParaRPr sz="1600"/>
          </a:p>
        </p:txBody>
      </p:sp>
      <p:pic>
        <p:nvPicPr>
          <p:cNvPr descr="H:\Wbkr\hierarchy.png" id="1185" name="Google Shape;1185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2000" y="1228675"/>
            <a:ext cx="2730025" cy="25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5</a:t>
            </a:r>
            <a:r>
              <a:rPr lang="nl"/>
              <a:t>. Define properties </a:t>
            </a:r>
            <a:endParaRPr/>
          </a:p>
        </p:txBody>
      </p:sp>
      <p:sp>
        <p:nvSpPr>
          <p:cNvPr id="1191" name="Google Shape;1191;p125"/>
          <p:cNvSpPr txBox="1"/>
          <p:nvPr>
            <p:ph idx="1" type="body"/>
          </p:nvPr>
        </p:nvSpPr>
        <p:spPr>
          <a:xfrm>
            <a:off x="311700" y="1152475"/>
            <a:ext cx="84393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Attaching properties to classes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Provide statements about the domain and range (rdfs:domain, rdfs:range)</a:t>
            </a:r>
            <a:endParaRPr sz="1600"/>
          </a:p>
        </p:txBody>
      </p:sp>
      <p:sp>
        <p:nvSpPr>
          <p:cNvPr id="1192" name="Google Shape;1192;p125"/>
          <p:cNvSpPr/>
          <p:nvPr/>
        </p:nvSpPr>
        <p:spPr>
          <a:xfrm>
            <a:off x="3490825" y="2600388"/>
            <a:ext cx="17115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Geographic_Entity</a:t>
            </a:r>
            <a:endParaRPr/>
          </a:p>
        </p:txBody>
      </p:sp>
      <p:sp>
        <p:nvSpPr>
          <p:cNvPr id="1193" name="Google Shape;1193;p125"/>
          <p:cNvSpPr/>
          <p:nvPr/>
        </p:nvSpPr>
        <p:spPr>
          <a:xfrm>
            <a:off x="6875050" y="2600388"/>
            <a:ext cx="11469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Connection</a:t>
            </a:r>
            <a:endParaRPr/>
          </a:p>
        </p:txBody>
      </p:sp>
      <p:sp>
        <p:nvSpPr>
          <p:cNvPr id="1194" name="Google Shape;1194;p125"/>
          <p:cNvSpPr/>
          <p:nvPr/>
        </p:nvSpPr>
        <p:spPr>
          <a:xfrm>
            <a:off x="2362025" y="3758650"/>
            <a:ext cx="12990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Capital_City</a:t>
            </a:r>
            <a:endParaRPr/>
          </a:p>
        </p:txBody>
      </p:sp>
      <p:sp>
        <p:nvSpPr>
          <p:cNvPr id="1195" name="Google Shape;1195;p125"/>
          <p:cNvSpPr/>
          <p:nvPr/>
        </p:nvSpPr>
        <p:spPr>
          <a:xfrm>
            <a:off x="5142300" y="3195188"/>
            <a:ext cx="10782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Country</a:t>
            </a:r>
            <a:endParaRPr/>
          </a:p>
        </p:txBody>
      </p:sp>
      <p:cxnSp>
        <p:nvCxnSpPr>
          <p:cNvPr id="1196" name="Google Shape;1196;p125"/>
          <p:cNvCxnSpPr>
            <a:stCxn id="1194" idx="3"/>
            <a:endCxn id="1195" idx="1"/>
          </p:cNvCxnSpPr>
          <p:nvPr/>
        </p:nvCxnSpPr>
        <p:spPr>
          <a:xfrm flipH="1" rot="10800000">
            <a:off x="3661025" y="3370750"/>
            <a:ext cx="1481400" cy="5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97" name="Google Shape;1197;p125"/>
          <p:cNvCxnSpPr>
            <a:stCxn id="1194" idx="0"/>
            <a:endCxn id="1198" idx="2"/>
          </p:cNvCxnSpPr>
          <p:nvPr/>
        </p:nvCxnSpPr>
        <p:spPr>
          <a:xfrm flipH="1" rot="10800000">
            <a:off x="3011525" y="3557050"/>
            <a:ext cx="33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125"/>
          <p:cNvCxnSpPr>
            <a:stCxn id="1195" idx="0"/>
            <a:endCxn id="1192" idx="2"/>
          </p:cNvCxnSpPr>
          <p:nvPr/>
        </p:nvCxnSpPr>
        <p:spPr>
          <a:xfrm rot="10800000">
            <a:off x="4346700" y="2951288"/>
            <a:ext cx="1334700" cy="24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98" name="Google Shape;1198;p125"/>
          <p:cNvSpPr/>
          <p:nvPr/>
        </p:nvSpPr>
        <p:spPr>
          <a:xfrm>
            <a:off x="2475725" y="3206038"/>
            <a:ext cx="10782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City</a:t>
            </a:r>
            <a:endParaRPr/>
          </a:p>
        </p:txBody>
      </p:sp>
      <p:cxnSp>
        <p:nvCxnSpPr>
          <p:cNvPr id="1200" name="Google Shape;1200;p125"/>
          <p:cNvCxnSpPr>
            <a:stCxn id="1198" idx="0"/>
            <a:endCxn id="1192" idx="2"/>
          </p:cNvCxnSpPr>
          <p:nvPr/>
        </p:nvCxnSpPr>
        <p:spPr>
          <a:xfrm flipH="1" rot="10800000">
            <a:off x="3014825" y="2951338"/>
            <a:ext cx="1331700" cy="25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1" name="Google Shape;1201;p125"/>
          <p:cNvCxnSpPr/>
          <p:nvPr/>
        </p:nvCxnSpPr>
        <p:spPr>
          <a:xfrm flipH="1" rot="10800000">
            <a:off x="3661025" y="3531400"/>
            <a:ext cx="1481400" cy="5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02" name="Google Shape;1202;p125"/>
          <p:cNvSpPr/>
          <p:nvPr/>
        </p:nvSpPr>
        <p:spPr>
          <a:xfrm>
            <a:off x="4124125" y="36375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hasCapital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1203" name="Google Shape;1203;p125"/>
          <p:cNvSpPr/>
          <p:nvPr/>
        </p:nvSpPr>
        <p:spPr>
          <a:xfrm>
            <a:off x="3961413" y="34428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capitalOf 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1204" name="Google Shape;1204;p125"/>
          <p:cNvSpPr/>
          <p:nvPr/>
        </p:nvSpPr>
        <p:spPr>
          <a:xfrm>
            <a:off x="6210225" y="3126649"/>
            <a:ext cx="751500" cy="541775"/>
          </a:xfrm>
          <a:custGeom>
            <a:rect b="b" l="l" r="r" t="t"/>
            <a:pathLst>
              <a:path extrusionOk="0" h="21671" w="30060">
                <a:moveTo>
                  <a:pt x="1003" y="16022"/>
                </a:moveTo>
                <a:cubicBezTo>
                  <a:pt x="5572" y="16858"/>
                  <a:pt x="24629" y="23656"/>
                  <a:pt x="28418" y="21037"/>
                </a:cubicBezTo>
                <a:cubicBezTo>
                  <a:pt x="32207" y="18418"/>
                  <a:pt x="28474" y="2259"/>
                  <a:pt x="23738" y="309"/>
                </a:cubicBezTo>
                <a:cubicBezTo>
                  <a:pt x="19002" y="-1641"/>
                  <a:pt x="3956" y="7832"/>
                  <a:pt x="0" y="933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05" name="Google Shape;1205;p125"/>
          <p:cNvSpPr/>
          <p:nvPr/>
        </p:nvSpPr>
        <p:spPr>
          <a:xfrm>
            <a:off x="6606963" y="31951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bordersWith </a:t>
            </a:r>
            <a:endParaRPr sz="1000">
              <a:highlight>
                <a:schemeClr val="lt1"/>
              </a:highlight>
            </a:endParaRPr>
          </a:p>
        </p:txBody>
      </p:sp>
      <p:cxnSp>
        <p:nvCxnSpPr>
          <p:cNvPr id="1206" name="Google Shape;1206;p125"/>
          <p:cNvCxnSpPr/>
          <p:nvPr/>
        </p:nvCxnSpPr>
        <p:spPr>
          <a:xfrm>
            <a:off x="5202325" y="2699688"/>
            <a:ext cx="16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07" name="Google Shape;1207;p125"/>
          <p:cNvSpPr/>
          <p:nvPr/>
        </p:nvSpPr>
        <p:spPr>
          <a:xfrm>
            <a:off x="5499575" y="25241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endPoint   </a:t>
            </a:r>
            <a:endParaRPr sz="1000">
              <a:highlight>
                <a:schemeClr val="lt1"/>
              </a:highlight>
            </a:endParaRPr>
          </a:p>
        </p:txBody>
      </p:sp>
      <p:cxnSp>
        <p:nvCxnSpPr>
          <p:cNvPr id="1208" name="Google Shape;1208;p125"/>
          <p:cNvCxnSpPr/>
          <p:nvPr/>
        </p:nvCxnSpPr>
        <p:spPr>
          <a:xfrm>
            <a:off x="5202325" y="2852088"/>
            <a:ext cx="16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09" name="Google Shape;1209;p125"/>
          <p:cNvSpPr/>
          <p:nvPr/>
        </p:nvSpPr>
        <p:spPr>
          <a:xfrm>
            <a:off x="5499575" y="26765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startPoint</a:t>
            </a:r>
            <a:r>
              <a:rPr lang="nl" sz="1000">
                <a:highlight>
                  <a:schemeClr val="lt1"/>
                </a:highlight>
              </a:rPr>
              <a:t>   </a:t>
            </a:r>
            <a:endParaRPr sz="1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6. Define Class and Property Restrictions</a:t>
            </a:r>
            <a:endParaRPr/>
          </a:p>
        </p:txBody>
      </p:sp>
      <p:sp>
        <p:nvSpPr>
          <p:cNvPr id="1215" name="Google Shape;1215;p126"/>
          <p:cNvSpPr txBox="1"/>
          <p:nvPr>
            <p:ph idx="1" type="body"/>
          </p:nvPr>
        </p:nvSpPr>
        <p:spPr>
          <a:xfrm>
            <a:off x="311700" y="1152475"/>
            <a:ext cx="83643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Define your constraints, eg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Cardinality: Country can have multiple borders (bordersWith), a connection only one point (startPoint)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Domain and Range of bordersWith is the class Country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Symmetry : if A bordersWith B, B also bordersWith 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Transitivity : if A.hasConnection(B), and B.hasConnection(C) =&gt; A.hasConnection(C)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16" name="Google Shape;1216;p126"/>
          <p:cNvSpPr/>
          <p:nvPr/>
        </p:nvSpPr>
        <p:spPr>
          <a:xfrm>
            <a:off x="3262225" y="3514788"/>
            <a:ext cx="17115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Geographic_Entity</a:t>
            </a:r>
            <a:endParaRPr/>
          </a:p>
        </p:txBody>
      </p:sp>
      <p:sp>
        <p:nvSpPr>
          <p:cNvPr id="1217" name="Google Shape;1217;p126"/>
          <p:cNvSpPr/>
          <p:nvPr/>
        </p:nvSpPr>
        <p:spPr>
          <a:xfrm>
            <a:off x="6646450" y="3514788"/>
            <a:ext cx="11469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Connection</a:t>
            </a:r>
            <a:endParaRPr/>
          </a:p>
        </p:txBody>
      </p:sp>
      <p:sp>
        <p:nvSpPr>
          <p:cNvPr id="1218" name="Google Shape;1218;p126"/>
          <p:cNvSpPr/>
          <p:nvPr/>
        </p:nvSpPr>
        <p:spPr>
          <a:xfrm>
            <a:off x="2133425" y="4673050"/>
            <a:ext cx="12990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Capital_City</a:t>
            </a:r>
            <a:endParaRPr/>
          </a:p>
        </p:txBody>
      </p:sp>
      <p:sp>
        <p:nvSpPr>
          <p:cNvPr id="1219" name="Google Shape;1219;p126"/>
          <p:cNvSpPr/>
          <p:nvPr/>
        </p:nvSpPr>
        <p:spPr>
          <a:xfrm>
            <a:off x="4913700" y="4109588"/>
            <a:ext cx="10782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Country</a:t>
            </a:r>
            <a:endParaRPr/>
          </a:p>
        </p:txBody>
      </p:sp>
      <p:cxnSp>
        <p:nvCxnSpPr>
          <p:cNvPr id="1220" name="Google Shape;1220;p126"/>
          <p:cNvCxnSpPr>
            <a:stCxn id="1218" idx="3"/>
            <a:endCxn id="1219" idx="1"/>
          </p:cNvCxnSpPr>
          <p:nvPr/>
        </p:nvCxnSpPr>
        <p:spPr>
          <a:xfrm flipH="1" rot="10800000">
            <a:off x="3432425" y="4285150"/>
            <a:ext cx="1481400" cy="5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1" name="Google Shape;1221;p126"/>
          <p:cNvCxnSpPr>
            <a:stCxn id="1218" idx="0"/>
            <a:endCxn id="1222" idx="2"/>
          </p:cNvCxnSpPr>
          <p:nvPr/>
        </p:nvCxnSpPr>
        <p:spPr>
          <a:xfrm flipH="1" rot="10800000">
            <a:off x="2782925" y="4471450"/>
            <a:ext cx="33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126"/>
          <p:cNvCxnSpPr>
            <a:stCxn id="1219" idx="0"/>
            <a:endCxn id="1216" idx="2"/>
          </p:cNvCxnSpPr>
          <p:nvPr/>
        </p:nvCxnSpPr>
        <p:spPr>
          <a:xfrm rot="10800000">
            <a:off x="4118100" y="3865688"/>
            <a:ext cx="1334700" cy="24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22" name="Google Shape;1222;p126"/>
          <p:cNvSpPr/>
          <p:nvPr/>
        </p:nvSpPr>
        <p:spPr>
          <a:xfrm>
            <a:off x="2247125" y="4120438"/>
            <a:ext cx="1078200" cy="3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City</a:t>
            </a:r>
            <a:endParaRPr/>
          </a:p>
        </p:txBody>
      </p:sp>
      <p:cxnSp>
        <p:nvCxnSpPr>
          <p:cNvPr id="1224" name="Google Shape;1224;p126"/>
          <p:cNvCxnSpPr>
            <a:stCxn id="1222" idx="0"/>
            <a:endCxn id="1216" idx="2"/>
          </p:cNvCxnSpPr>
          <p:nvPr/>
        </p:nvCxnSpPr>
        <p:spPr>
          <a:xfrm flipH="1" rot="10800000">
            <a:off x="2786225" y="3865738"/>
            <a:ext cx="1331700" cy="25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5" name="Google Shape;1225;p126"/>
          <p:cNvCxnSpPr/>
          <p:nvPr/>
        </p:nvCxnSpPr>
        <p:spPr>
          <a:xfrm flipH="1" rot="10800000">
            <a:off x="3432425" y="4445800"/>
            <a:ext cx="1481400" cy="5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26" name="Google Shape;1226;p126"/>
          <p:cNvSpPr/>
          <p:nvPr/>
        </p:nvSpPr>
        <p:spPr>
          <a:xfrm>
            <a:off x="3895525" y="45519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hasCapital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1227" name="Google Shape;1227;p126"/>
          <p:cNvSpPr/>
          <p:nvPr/>
        </p:nvSpPr>
        <p:spPr>
          <a:xfrm>
            <a:off x="3732813" y="43572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c</a:t>
            </a:r>
            <a:r>
              <a:rPr lang="nl" sz="1000">
                <a:highlight>
                  <a:schemeClr val="lt1"/>
                </a:highlight>
              </a:rPr>
              <a:t>apitalOf 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1228" name="Google Shape;1228;p126"/>
          <p:cNvSpPr/>
          <p:nvPr/>
        </p:nvSpPr>
        <p:spPr>
          <a:xfrm>
            <a:off x="5981625" y="4041049"/>
            <a:ext cx="751500" cy="541775"/>
          </a:xfrm>
          <a:custGeom>
            <a:rect b="b" l="l" r="r" t="t"/>
            <a:pathLst>
              <a:path extrusionOk="0" h="21671" w="30060">
                <a:moveTo>
                  <a:pt x="1003" y="16022"/>
                </a:moveTo>
                <a:cubicBezTo>
                  <a:pt x="5572" y="16858"/>
                  <a:pt x="24629" y="23656"/>
                  <a:pt x="28418" y="21037"/>
                </a:cubicBezTo>
                <a:cubicBezTo>
                  <a:pt x="32207" y="18418"/>
                  <a:pt x="28474" y="2259"/>
                  <a:pt x="23738" y="309"/>
                </a:cubicBezTo>
                <a:cubicBezTo>
                  <a:pt x="19002" y="-1641"/>
                  <a:pt x="3956" y="7832"/>
                  <a:pt x="0" y="933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29" name="Google Shape;1229;p126"/>
          <p:cNvSpPr/>
          <p:nvPr/>
        </p:nvSpPr>
        <p:spPr>
          <a:xfrm>
            <a:off x="6378363" y="41095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bordersWith</a:t>
            </a:r>
            <a:r>
              <a:rPr lang="nl" sz="1000">
                <a:highlight>
                  <a:schemeClr val="lt1"/>
                </a:highlight>
              </a:rPr>
              <a:t> </a:t>
            </a:r>
            <a:endParaRPr sz="1000">
              <a:highlight>
                <a:schemeClr val="lt1"/>
              </a:highlight>
            </a:endParaRPr>
          </a:p>
        </p:txBody>
      </p:sp>
      <p:cxnSp>
        <p:nvCxnSpPr>
          <p:cNvPr id="1230" name="Google Shape;1230;p126"/>
          <p:cNvCxnSpPr>
            <a:stCxn id="1216" idx="3"/>
            <a:endCxn id="1217" idx="1"/>
          </p:cNvCxnSpPr>
          <p:nvPr/>
        </p:nvCxnSpPr>
        <p:spPr>
          <a:xfrm>
            <a:off x="4973725" y="3690288"/>
            <a:ext cx="167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31" name="Google Shape;1231;p126"/>
          <p:cNvSpPr/>
          <p:nvPr/>
        </p:nvSpPr>
        <p:spPr>
          <a:xfrm>
            <a:off x="5270975" y="3514788"/>
            <a:ext cx="1078200" cy="3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highlight>
                  <a:schemeClr val="lt1"/>
                </a:highlight>
              </a:rPr>
              <a:t>endPoint  </a:t>
            </a:r>
            <a:r>
              <a:rPr lang="nl" sz="1000">
                <a:highlight>
                  <a:schemeClr val="lt1"/>
                </a:highlight>
              </a:rPr>
              <a:t> </a:t>
            </a:r>
            <a:endParaRPr sz="1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6. Define Class and Property Restrictions</a:t>
            </a:r>
            <a:endParaRPr/>
          </a:p>
        </p:txBody>
      </p:sp>
      <p:sp>
        <p:nvSpPr>
          <p:cNvPr id="1237" name="Google Shape;1237;p127"/>
          <p:cNvSpPr txBox="1"/>
          <p:nvPr>
            <p:ph idx="1" type="body"/>
          </p:nvPr>
        </p:nvSpPr>
        <p:spPr>
          <a:xfrm>
            <a:off x="311700" y="1152475"/>
            <a:ext cx="3758700" cy="3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A recap of OWL restrictions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Transitive properties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Example: colleague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Counter-example: friend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Symmetric properties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Example: friend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Counter-example: son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Functional properties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Example: mother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nl" sz="1600"/>
              <a:t>Counter-example: sister</a:t>
            </a:r>
            <a:r>
              <a:rPr lang="nl" sz="1600"/>
              <a:t> </a:t>
            </a:r>
            <a:endParaRPr sz="1600"/>
          </a:p>
        </p:txBody>
      </p:sp>
      <p:sp>
        <p:nvSpPr>
          <p:cNvPr id="1238" name="Google Shape;1238;p127"/>
          <p:cNvSpPr/>
          <p:nvPr/>
        </p:nvSpPr>
        <p:spPr>
          <a:xfrm>
            <a:off x="3910183" y="1816095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39" name="Google Shape;1239;p127"/>
          <p:cNvSpPr/>
          <p:nvPr/>
        </p:nvSpPr>
        <p:spPr>
          <a:xfrm>
            <a:off x="5826426" y="1809882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40" name="Google Shape;1240;p127"/>
          <p:cNvSpPr/>
          <p:nvPr/>
        </p:nvSpPr>
        <p:spPr>
          <a:xfrm>
            <a:off x="7764712" y="1803669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3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241" name="Google Shape;1241;p127"/>
          <p:cNvCxnSpPr>
            <a:stCxn id="1238" idx="2"/>
            <a:endCxn id="1240" idx="2"/>
          </p:cNvCxnSpPr>
          <p:nvPr/>
        </p:nvCxnSpPr>
        <p:spPr>
          <a:xfrm rot="-5400000">
            <a:off x="6462283" y="243345"/>
            <a:ext cx="12300" cy="3854400"/>
          </a:xfrm>
          <a:prstGeom prst="curvedConnector3">
            <a:avLst>
              <a:gd fmla="val -193597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2" name="Google Shape;1242;p127"/>
          <p:cNvCxnSpPr>
            <a:stCxn id="1238" idx="3"/>
            <a:endCxn id="1239" idx="1"/>
          </p:cNvCxnSpPr>
          <p:nvPr/>
        </p:nvCxnSpPr>
        <p:spPr>
          <a:xfrm flipH="1" rot="10800000">
            <a:off x="5172283" y="1990095"/>
            <a:ext cx="654000" cy="6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3" name="Google Shape;1243;p127"/>
          <p:cNvCxnSpPr>
            <a:stCxn id="1239" idx="3"/>
            <a:endCxn id="1240" idx="1"/>
          </p:cNvCxnSpPr>
          <p:nvPr/>
        </p:nvCxnSpPr>
        <p:spPr>
          <a:xfrm flipH="1" rot="10800000">
            <a:off x="7088526" y="1983882"/>
            <a:ext cx="676200" cy="6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44" name="Google Shape;1244;p127"/>
          <p:cNvSpPr/>
          <p:nvPr/>
        </p:nvSpPr>
        <p:spPr>
          <a:xfrm>
            <a:off x="4581783" y="2828895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45" name="Google Shape;1245;p127"/>
          <p:cNvSpPr/>
          <p:nvPr/>
        </p:nvSpPr>
        <p:spPr>
          <a:xfrm>
            <a:off x="6498026" y="2822682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2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246" name="Google Shape;1246;p127"/>
          <p:cNvCxnSpPr>
            <a:stCxn id="1244" idx="3"/>
            <a:endCxn id="1245" idx="1"/>
          </p:cNvCxnSpPr>
          <p:nvPr/>
        </p:nvCxnSpPr>
        <p:spPr>
          <a:xfrm flipH="1" rot="10800000">
            <a:off x="5843883" y="3002895"/>
            <a:ext cx="654000" cy="6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7" name="Google Shape;1247;p127"/>
          <p:cNvCxnSpPr>
            <a:stCxn id="1245" idx="2"/>
            <a:endCxn id="1244" idx="2"/>
          </p:cNvCxnSpPr>
          <p:nvPr/>
        </p:nvCxnSpPr>
        <p:spPr>
          <a:xfrm rot="5400000">
            <a:off x="6167876" y="2228382"/>
            <a:ext cx="6300" cy="1916100"/>
          </a:xfrm>
          <a:prstGeom prst="curvedConnector3">
            <a:avLst>
              <a:gd fmla="val 387838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48" name="Google Shape;1248;p127"/>
          <p:cNvSpPr/>
          <p:nvPr/>
        </p:nvSpPr>
        <p:spPr>
          <a:xfrm>
            <a:off x="4367321" y="4021995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49" name="Google Shape;1249;p127"/>
          <p:cNvSpPr/>
          <p:nvPr/>
        </p:nvSpPr>
        <p:spPr>
          <a:xfrm>
            <a:off x="6283564" y="3765732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2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50" name="Google Shape;1250;p127"/>
          <p:cNvSpPr/>
          <p:nvPr/>
        </p:nvSpPr>
        <p:spPr>
          <a:xfrm>
            <a:off x="6294524" y="4302819"/>
            <a:ext cx="1262100" cy="36060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chemeClr val="dk1"/>
                </a:solidFill>
              </a:rPr>
              <a:t>Person 3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251" name="Google Shape;1251;p127"/>
          <p:cNvCxnSpPr>
            <a:stCxn id="1248" idx="3"/>
            <a:endCxn id="1249" idx="1"/>
          </p:cNvCxnSpPr>
          <p:nvPr/>
        </p:nvCxnSpPr>
        <p:spPr>
          <a:xfrm flipH="1" rot="10800000">
            <a:off x="5629421" y="3946095"/>
            <a:ext cx="654000" cy="256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52" name="Google Shape;1252;p127"/>
          <p:cNvCxnSpPr>
            <a:stCxn id="1248" idx="3"/>
            <a:endCxn id="1250" idx="1"/>
          </p:cNvCxnSpPr>
          <p:nvPr/>
        </p:nvCxnSpPr>
        <p:spPr>
          <a:xfrm>
            <a:off x="5629421" y="4202295"/>
            <a:ext cx="665100" cy="28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53" name="Google Shape;1253;p127"/>
          <p:cNvSpPr/>
          <p:nvPr/>
        </p:nvSpPr>
        <p:spPr>
          <a:xfrm>
            <a:off x="5683800" y="4072850"/>
            <a:ext cx="545400" cy="539700"/>
          </a:xfrm>
          <a:prstGeom prst="mathMultiply">
            <a:avLst>
              <a:gd fmla="val 10414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7</a:t>
            </a:r>
            <a:r>
              <a:rPr lang="nl"/>
              <a:t>. Define Instances</a:t>
            </a:r>
            <a:endParaRPr/>
          </a:p>
        </p:txBody>
      </p:sp>
      <p:sp>
        <p:nvSpPr>
          <p:cNvPr id="1259" name="Google Shape;1259;p128"/>
          <p:cNvSpPr txBox="1"/>
          <p:nvPr>
            <p:ph idx="1" type="body"/>
          </p:nvPr>
        </p:nvSpPr>
        <p:spPr>
          <a:xfrm>
            <a:off x="311700" y="1152475"/>
            <a:ext cx="83643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After creating the ontology, fill the KG with instances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Number of instances &gt;&gt; number of classes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Ontology Population is never done (fully) manually (next session on IE) 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Retrieved from data sources (DBs)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Extracted automatically from a text corpus</a:t>
            </a:r>
            <a:endParaRPr sz="1600"/>
          </a:p>
          <a:p>
            <a:pPr indent="-3302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mixed-methods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8</a:t>
            </a:r>
            <a:r>
              <a:rPr lang="nl"/>
              <a:t>. Check for Consistency </a:t>
            </a:r>
            <a:endParaRPr/>
          </a:p>
        </p:txBody>
      </p:sp>
      <p:sp>
        <p:nvSpPr>
          <p:cNvPr id="1265" name="Google Shape;1265;p129"/>
          <p:cNvSpPr txBox="1"/>
          <p:nvPr>
            <p:ph idx="1" type="body"/>
          </p:nvPr>
        </p:nvSpPr>
        <p:spPr>
          <a:xfrm>
            <a:off x="311700" y="1152475"/>
            <a:ext cx="7670400" cy="3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A (semantic) reasoner or reasoning engine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typical KR technique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check consistency of an ontology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infer logical consequences from a set of asserted facts or axioms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In practice : a reasoner takes as input the triples you asserted </a:t>
            </a:r>
            <a:r>
              <a:rPr b="1" lang="nl" sz="1600"/>
              <a:t>(asserted KG)</a:t>
            </a:r>
            <a:r>
              <a:rPr lang="nl" sz="1600"/>
              <a:t>, and generates new inferred triples </a:t>
            </a:r>
            <a:r>
              <a:rPr b="1" lang="nl" sz="1600"/>
              <a:t>(inferred</a:t>
            </a:r>
            <a:r>
              <a:rPr b="1" lang="nl" sz="1600"/>
              <a:t> KG)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nl" sz="1600"/>
              <a:t>e.g. new reclassing instances to a new class, classes to new superclasses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Often built-in reasoners in your tools (HermiT, Pellet, FACT++)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Knowledge Graph at Web-scale</a:t>
            </a:r>
            <a:endParaRPr/>
          </a:p>
        </p:txBody>
      </p:sp>
      <p:sp>
        <p:nvSpPr>
          <p:cNvPr id="228" name="Google Shape;22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 4 steps (the 4 principles of Linked Data)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Give everything a </a:t>
            </a:r>
            <a:r>
              <a:rPr b="1" lang="nl">
                <a:solidFill>
                  <a:schemeClr val="accent6"/>
                </a:solidFill>
              </a:rPr>
              <a:t>name</a:t>
            </a:r>
            <a:r>
              <a:rPr lang="nl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Create </a:t>
            </a:r>
            <a:r>
              <a:rPr b="1" lang="nl">
                <a:solidFill>
                  <a:schemeClr val="accent6"/>
                </a:solidFill>
              </a:rPr>
              <a:t>relationships</a:t>
            </a:r>
            <a:r>
              <a:rPr lang="nl"/>
              <a:t> between things  </a:t>
            </a:r>
            <a:br>
              <a:rPr lang="nl"/>
            </a:br>
            <a:r>
              <a:rPr lang="nl"/>
              <a:t>→  you get a </a:t>
            </a:r>
            <a:r>
              <a:rPr i="1" lang="nl"/>
              <a:t>big graph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Make sure names are </a:t>
            </a:r>
            <a:r>
              <a:rPr b="1" lang="nl">
                <a:solidFill>
                  <a:schemeClr val="accent6"/>
                </a:solidFill>
              </a:rPr>
              <a:t>on the Web </a:t>
            </a:r>
            <a:r>
              <a:rPr lang="nl"/>
              <a:t>(they are URIs) </a:t>
            </a:r>
            <a:br>
              <a:rPr lang="nl"/>
            </a:br>
            <a:r>
              <a:rPr lang="nl"/>
              <a:t>→ you get a </a:t>
            </a:r>
            <a:r>
              <a:rPr i="1" lang="nl"/>
              <a:t>big global graph</a:t>
            </a:r>
            <a:endParaRPr/>
          </a:p>
        </p:txBody>
      </p:sp>
      <p:sp>
        <p:nvSpPr>
          <p:cNvPr id="229" name="Google Shape;229;p49"/>
          <p:cNvSpPr/>
          <p:nvPr/>
        </p:nvSpPr>
        <p:spPr>
          <a:xfrm>
            <a:off x="561425" y="4605200"/>
            <a:ext cx="8101500" cy="31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0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Credits : https://www.dropbox.com/s/lvc6lwzrvj9z2vf/ING2018.pptx?dl=0</a:t>
            </a:r>
            <a:endParaRPr i="1" sz="1000">
              <a:solidFill>
                <a:schemeClr val="accent5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230" name="Google Shape;230;p49"/>
          <p:cNvSpPr/>
          <p:nvPr/>
        </p:nvSpPr>
        <p:spPr>
          <a:xfrm>
            <a:off x="285125" y="4627700"/>
            <a:ext cx="276300" cy="266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9"/>
          <p:cNvPicPr preferRelativeResize="0"/>
          <p:nvPr/>
        </p:nvPicPr>
        <p:blipFill rotWithShape="1">
          <a:blip r:embed="rId3">
            <a:alphaModFix/>
          </a:blip>
          <a:srcRect b="26648" l="38563" r="0" t="0"/>
          <a:stretch/>
        </p:blipFill>
        <p:spPr>
          <a:xfrm>
            <a:off x="6665975" y="1105700"/>
            <a:ext cx="2334175" cy="20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8. Check for Consistency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30"/>
          <p:cNvSpPr txBox="1"/>
          <p:nvPr>
            <p:ph idx="1" type="body"/>
          </p:nvPr>
        </p:nvSpPr>
        <p:spPr>
          <a:xfrm>
            <a:off x="311700" y="1762075"/>
            <a:ext cx="4611300" cy="18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000"/>
              <a:t>Quiz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2000"/>
              <a:t>How many triples are there in the asserted graph? How many in the inferred graph?</a:t>
            </a:r>
            <a:endParaRPr sz="2000"/>
          </a:p>
        </p:txBody>
      </p:sp>
      <p:pic>
        <p:nvPicPr>
          <p:cNvPr descr="pasted-image.pdf" id="1272" name="Google Shape;1272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6225" y="1797050"/>
            <a:ext cx="4210425" cy="29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Publishing an ontology</a:t>
            </a:r>
            <a:endParaRPr/>
          </a:p>
        </p:txBody>
      </p:sp>
      <p:sp>
        <p:nvSpPr>
          <p:cNvPr id="1278" name="Google Shape;1278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nl" sz="1400"/>
              <a:t>Choose a </a:t>
            </a:r>
            <a:r>
              <a:rPr b="1" lang="nl" sz="1400"/>
              <a:t>format</a:t>
            </a:r>
            <a:r>
              <a:rPr lang="nl" sz="1400"/>
              <a:t> (ttl, rdf, n3 etc)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nl" sz="1400"/>
              <a:t>Document</a:t>
            </a:r>
            <a:r>
              <a:rPr lang="nl" sz="1400"/>
              <a:t> it (let the other know the content of your ontology)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nl" sz="1400"/>
              <a:t>Publish</a:t>
            </a:r>
            <a:r>
              <a:rPr lang="nl" sz="1400"/>
              <a:t> it on the web!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nl"/>
              <a:t>How do I choose a URI ? See this : </a:t>
            </a:r>
            <a:r>
              <a:rPr lang="nl" sz="1260" u="sng">
                <a:solidFill>
                  <a:schemeClr val="hlink"/>
                </a:solidFill>
                <a:hlinkClick r:id="rId3"/>
              </a:rPr>
              <a:t>https://www.w3.org/Provider/Style/URI</a:t>
            </a:r>
            <a:endParaRPr sz="126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nl" sz="1400"/>
              <a:t>Evaluate</a:t>
            </a:r>
            <a:r>
              <a:rPr lang="nl" sz="1400"/>
              <a:t> (determine adequacy)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nl"/>
              <a:t>Methods: CQs, Expert-based evaluations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nl"/>
              <a:t>Measures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nl"/>
              <a:t>Accuracy (syntactic, semantic, timeliness)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nl"/>
              <a:t>Coverage (completeness, representativeness)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nl"/>
              <a:t>Coherency (validity, consistency)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nl"/>
              <a:t>Succinctness (understandability, conciseness)</a:t>
            </a:r>
            <a:endParaRPr sz="16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Some tips</a:t>
            </a:r>
            <a:endParaRPr/>
          </a:p>
        </p:txBody>
      </p:sp>
      <p:sp>
        <p:nvSpPr>
          <p:cNvPr id="1284" name="Google Shape;1284;p132"/>
          <p:cNvSpPr txBox="1"/>
          <p:nvPr>
            <p:ph idx="1" type="body"/>
          </p:nvPr>
        </p:nvSpPr>
        <p:spPr>
          <a:xfrm>
            <a:off x="311700" y="1152475"/>
            <a:ext cx="8741400" cy="3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Make sure your ontology answer basic questions </a:t>
            </a:r>
            <a:endParaRPr sz="1400"/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which domain the ontology will cover? What will its use be? </a:t>
            </a:r>
            <a:endParaRPr/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What types of questions should the ontology answer? </a:t>
            </a:r>
            <a:endParaRPr/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Who will use and maintain the ontology?”</a:t>
            </a:r>
            <a:endParaRPr/>
          </a:p>
          <a:p>
            <a:pPr indent="-317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Make a list of classes, properties and instances you are planning to use</a:t>
            </a:r>
            <a:endParaRPr sz="1400"/>
          </a:p>
          <a:p>
            <a:pPr indent="-317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Define each class:</a:t>
            </a:r>
            <a:endParaRPr sz="1400"/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Specify necessary &amp; sufficient conditions (owl:someValuesFrom, owl:hasValue);</a:t>
            </a:r>
            <a:endParaRPr/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Specify additional necessary conditions using any type of restriction;</a:t>
            </a:r>
            <a:endParaRPr/>
          </a:p>
          <a:p>
            <a:pPr indent="-317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Use disjointness and complement only sparingly;</a:t>
            </a:r>
            <a:endParaRPr sz="1400"/>
          </a:p>
          <a:p>
            <a:pPr indent="-317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Test whether the class “works” by specifying a test instance </a:t>
            </a:r>
            <a:endParaRPr sz="14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More practical : Protégé</a:t>
            </a:r>
            <a:endParaRPr/>
          </a:p>
        </p:txBody>
      </p:sp>
      <p:pic>
        <p:nvPicPr>
          <p:cNvPr id="1290" name="Google Shape;129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925" y="1017725"/>
            <a:ext cx="4389624" cy="34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33"/>
          <p:cNvSpPr txBox="1"/>
          <p:nvPr/>
        </p:nvSpPr>
        <p:spPr>
          <a:xfrm>
            <a:off x="4317888" y="382318"/>
            <a:ext cx="8064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92" name="Google Shape;1292;p133"/>
          <p:cNvSpPr txBox="1"/>
          <p:nvPr/>
        </p:nvSpPr>
        <p:spPr>
          <a:xfrm>
            <a:off x="3999288" y="2358081"/>
            <a:ext cx="8701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93" name="Google Shape;1293;p133"/>
          <p:cNvSpPr txBox="1"/>
          <p:nvPr>
            <p:ph idx="1" type="body"/>
          </p:nvPr>
        </p:nvSpPr>
        <p:spPr>
          <a:xfrm>
            <a:off x="311700" y="1000075"/>
            <a:ext cx="400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nl" sz="1400"/>
              <a:t>UI to design &amp; create an ontology from scratch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nl" sz="1400"/>
              <a:t>Good tutorials: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nl" sz="1400" u="sng">
                <a:solidFill>
                  <a:schemeClr val="hlink"/>
                </a:solidFill>
                <a:hlinkClick r:id="rId4"/>
              </a:rPr>
              <a:t>Protégé tutorial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 u="sng">
                <a:solidFill>
                  <a:schemeClr val="hlink"/>
                </a:solidFill>
                <a:hlinkClick r:id="rId5"/>
              </a:rPr>
              <a:t>Pizza in 10 mins</a:t>
            </a:r>
            <a:r>
              <a:rPr lang="nl" sz="1400"/>
              <a:t> (Protégé version 4)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 sz="1400" u="sng">
                <a:solidFill>
                  <a:schemeClr val="hlink"/>
                </a:solidFill>
                <a:hlinkClick r:id="rId6"/>
              </a:rPr>
              <a:t>Protégé tutorial</a:t>
            </a:r>
            <a:r>
              <a:rPr lang="nl" sz="1400"/>
              <a:t> (Protégé version 3)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l" sz="1400"/>
              <a:t>Do you prefer Python? Check the </a:t>
            </a:r>
            <a:r>
              <a:rPr lang="nl" sz="14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OWLready</a:t>
            </a:r>
            <a:r>
              <a:rPr lang="nl" sz="1400"/>
              <a:t> library and</a:t>
            </a:r>
            <a:r>
              <a:rPr lang="nl" sz="1400">
                <a:solidFill>
                  <a:schemeClr val="dk1"/>
                </a:solidFill>
              </a:rPr>
              <a:t> </a:t>
            </a:r>
            <a:r>
              <a:rPr lang="nl" sz="14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notebook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nl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4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Reusing </a:t>
            </a:r>
            <a:br>
              <a:rPr b="1" lang="nl"/>
            </a:br>
            <a:r>
              <a:rPr b="1" lang="nl"/>
              <a:t>Knowledge Graphs</a:t>
            </a:r>
            <a:endParaRPr b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Q</a:t>
            </a:r>
            <a:r>
              <a:rPr lang="nl"/>
              <a:t>uerying Graphs</a:t>
            </a:r>
            <a:endParaRPr/>
          </a:p>
        </p:txBody>
      </p:sp>
      <p:sp>
        <p:nvSpPr>
          <p:cNvPr id="1304" name="Google Shape;1304;p135"/>
          <p:cNvSpPr txBox="1"/>
          <p:nvPr>
            <p:ph idx="1" type="body"/>
          </p:nvPr>
        </p:nvSpPr>
        <p:spPr>
          <a:xfrm>
            <a:off x="311700" y="1152475"/>
            <a:ext cx="52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1. </a:t>
            </a:r>
            <a:r>
              <a:rPr b="1" lang="nl" sz="1600">
                <a:solidFill>
                  <a:schemeClr val="accent6"/>
                </a:solidFill>
              </a:rPr>
              <a:t>Dereferencing</a:t>
            </a:r>
            <a:r>
              <a:rPr lang="nl" sz="1600"/>
              <a:t>  : copies one</a:t>
            </a:r>
            <a:r>
              <a:rPr lang="nl" sz="1600"/>
              <a:t> entity in the graph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2. </a:t>
            </a:r>
            <a:r>
              <a:rPr b="1" lang="nl" sz="1600">
                <a:solidFill>
                  <a:schemeClr val="accent6"/>
                </a:solidFill>
              </a:rPr>
              <a:t>SPARQL</a:t>
            </a:r>
            <a:r>
              <a:rPr lang="nl" sz="1600"/>
              <a:t> : </a:t>
            </a:r>
            <a:r>
              <a:rPr lang="nl" sz="1600"/>
              <a:t>SQL-like language for portions of the graph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3. </a:t>
            </a:r>
            <a:r>
              <a:rPr b="1" lang="nl" sz="1600">
                <a:solidFill>
                  <a:schemeClr val="accent6"/>
                </a:solidFill>
              </a:rPr>
              <a:t>Du</a:t>
            </a:r>
            <a:r>
              <a:rPr b="1" lang="nl" sz="1600">
                <a:solidFill>
                  <a:schemeClr val="accent6"/>
                </a:solidFill>
              </a:rPr>
              <a:t>mp</a:t>
            </a:r>
            <a:r>
              <a:rPr lang="nl" sz="1600"/>
              <a:t> : local copy of the whole graph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05" name="Google Shape;1305;p135"/>
          <p:cNvPicPr preferRelativeResize="0"/>
          <p:nvPr/>
        </p:nvPicPr>
        <p:blipFill rotWithShape="1">
          <a:blip r:embed="rId3">
            <a:alphaModFix/>
          </a:blip>
          <a:srcRect b="5733" l="7655" r="8127" t="23834"/>
          <a:stretch/>
        </p:blipFill>
        <p:spPr>
          <a:xfrm>
            <a:off x="6719800" y="2114475"/>
            <a:ext cx="1784126" cy="11201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6" name="Google Shape;1306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700" y="2258700"/>
            <a:ext cx="626100" cy="626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7" name="Google Shape;1307;p135"/>
          <p:cNvPicPr preferRelativeResize="0"/>
          <p:nvPr/>
        </p:nvPicPr>
        <p:blipFill rotWithShape="1">
          <a:blip r:embed="rId5">
            <a:alphaModFix/>
          </a:blip>
          <a:srcRect b="0" l="0" r="0" t="19146"/>
          <a:stretch/>
        </p:blipFill>
        <p:spPr>
          <a:xfrm>
            <a:off x="5994400" y="707888"/>
            <a:ext cx="2667000" cy="7381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Reusing Knowledge Graphs</a:t>
            </a:r>
            <a:endParaRPr/>
          </a:p>
        </p:txBody>
      </p:sp>
      <p:sp>
        <p:nvSpPr>
          <p:cNvPr id="1313" name="Google Shape;1313;p136"/>
          <p:cNvSpPr txBox="1"/>
          <p:nvPr>
            <p:ph idx="1" type="body"/>
          </p:nvPr>
        </p:nvSpPr>
        <p:spPr>
          <a:xfrm>
            <a:off x="311700" y="1152475"/>
            <a:ext cx="350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Hubs of </a:t>
            </a:r>
            <a:r>
              <a:rPr lang="nl"/>
              <a:t>Datasets: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l" u="sng">
                <a:solidFill>
                  <a:schemeClr val="hlink"/>
                </a:solidFill>
                <a:hlinkClick r:id="rId3"/>
              </a:rPr>
              <a:t>Google Dataset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u="sng">
                <a:solidFill>
                  <a:schemeClr val="hlink"/>
                </a:solidFill>
                <a:hlinkClick r:id="rId4"/>
              </a:rPr>
              <a:t>Linked Open Data Cloud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Open-domain datasets: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DBpedia, Wikidata, YAGO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NELL, ConceptNet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36"/>
          <p:cNvSpPr txBox="1"/>
          <p:nvPr>
            <p:ph idx="1" type="body"/>
          </p:nvPr>
        </p:nvSpPr>
        <p:spPr>
          <a:xfrm>
            <a:off x="4349000" y="1152475"/>
            <a:ext cx="350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Biomedical domain: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BIORDF, SNOMED, Bioportal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SNOMED, MESH, GeneOntology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Hetionet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lod-cloud_colored.pdf" id="1315" name="Google Shape;1315;p136"/>
          <p:cNvPicPr preferRelativeResize="0"/>
          <p:nvPr/>
        </p:nvPicPr>
        <p:blipFill rotWithShape="1">
          <a:blip r:embed="rId5">
            <a:alphaModFix amt="80430"/>
          </a:blip>
          <a:srcRect b="0" l="0" r="0" t="0"/>
          <a:stretch/>
        </p:blipFill>
        <p:spPr>
          <a:xfrm>
            <a:off x="2930775" y="3608775"/>
            <a:ext cx="2719350" cy="13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practical example : Hetionet</a:t>
            </a:r>
            <a:endParaRPr/>
          </a:p>
        </p:txBody>
      </p:sp>
      <p:sp>
        <p:nvSpPr>
          <p:cNvPr id="1321" name="Google Shape;1321;p137"/>
          <p:cNvSpPr txBox="1"/>
          <p:nvPr>
            <p:ph idx="1" type="body"/>
          </p:nvPr>
        </p:nvSpPr>
        <p:spPr>
          <a:xfrm>
            <a:off x="311700" y="1152475"/>
            <a:ext cx="5111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50 years of biomedical research 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29 different datasets (eg DOID, UMLS, and DrugBank)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genes, compounds, diseases, anatomy, symptoms…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11 node types and 24 edge types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47k nodes and ~2M relationships</a:t>
            </a:r>
            <a:endParaRPr/>
          </a:p>
        </p:txBody>
      </p:sp>
      <p:sp>
        <p:nvSpPr>
          <p:cNvPr id="1322" name="Google Shape;1322;p137"/>
          <p:cNvSpPr txBox="1"/>
          <p:nvPr/>
        </p:nvSpPr>
        <p:spPr>
          <a:xfrm>
            <a:off x="1456050" y="4754475"/>
            <a:ext cx="42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3" name="Google Shape;1323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075" y="1363075"/>
            <a:ext cx="3730949" cy="32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38"/>
          <p:cNvSpPr txBox="1"/>
          <p:nvPr>
            <p:ph type="title"/>
          </p:nvPr>
        </p:nvSpPr>
        <p:spPr>
          <a:xfrm>
            <a:off x="503725" y="148950"/>
            <a:ext cx="8130600" cy="482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Conclusions</a:t>
            </a:r>
            <a:endParaRPr b="1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Lesson learnt from the practice</a:t>
            </a:r>
            <a:endParaRPr/>
          </a:p>
        </p:txBody>
      </p:sp>
      <p:sp>
        <p:nvSpPr>
          <p:cNvPr id="1334" name="Google Shape;1334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Knowledge graphs are </a:t>
            </a:r>
            <a:r>
              <a:rPr b="1" lang="nl">
                <a:solidFill>
                  <a:schemeClr val="accent6"/>
                </a:solidFill>
              </a:rPr>
              <a:t>scalable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across size, across heterogeneity, across locations, across organisations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 </a:t>
            </a:r>
            <a:r>
              <a:rPr b="1" lang="nl">
                <a:solidFill>
                  <a:schemeClr val="accent6"/>
                </a:solidFill>
              </a:rPr>
              <a:t>little semantics </a:t>
            </a:r>
            <a:r>
              <a:rPr lang="nl"/>
              <a:t>goes a long 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 good enough ontology now is better than perfect large ontology</a:t>
            </a:r>
            <a:br>
              <a:rPr lang="nl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Do not forget the </a:t>
            </a:r>
            <a:r>
              <a:rPr b="1" lang="nl">
                <a:solidFill>
                  <a:schemeClr val="accent6"/>
                </a:solidFill>
              </a:rPr>
              <a:t>task dependence</a:t>
            </a:r>
            <a:endParaRPr b="1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Your model (“ontology”) depends on what you will use it for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No ultimate ontology for a domain exists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